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5" r:id="rId2"/>
    <p:sldId id="378" r:id="rId3"/>
    <p:sldId id="381" r:id="rId4"/>
    <p:sldId id="403" r:id="rId5"/>
    <p:sldId id="395" r:id="rId6"/>
    <p:sldId id="354" r:id="rId7"/>
    <p:sldId id="365" r:id="rId8"/>
    <p:sldId id="374" r:id="rId9"/>
    <p:sldId id="377" r:id="rId10"/>
    <p:sldId id="349" r:id="rId11"/>
    <p:sldId id="401" r:id="rId12"/>
    <p:sldId id="383" r:id="rId13"/>
    <p:sldId id="387" r:id="rId14"/>
    <p:sldId id="384" r:id="rId15"/>
    <p:sldId id="388" r:id="rId16"/>
    <p:sldId id="385" r:id="rId17"/>
    <p:sldId id="389" r:id="rId18"/>
    <p:sldId id="390" r:id="rId19"/>
    <p:sldId id="386" r:id="rId20"/>
    <p:sldId id="392" r:id="rId21"/>
    <p:sldId id="399" r:id="rId22"/>
    <p:sldId id="398" r:id="rId23"/>
  </p:sldIdLst>
  <p:sldSz cx="12192000" cy="6858000"/>
  <p:notesSz cx="7010400" cy="92964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llow6" initials="f" lastIdx="0" clrIdx="0">
    <p:extLst>
      <p:ext uri="{19B8F6BF-5375-455C-9EA6-DF929625EA0E}">
        <p15:presenceInfo xmlns:p15="http://schemas.microsoft.com/office/powerpoint/2012/main" userId="fellow6"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948"/>
    <a:srgbClr val="632523"/>
    <a:srgbClr val="D9C793"/>
    <a:srgbClr val="C2BB94"/>
    <a:srgbClr val="E5E2D1"/>
    <a:srgbClr val="8F8F8F"/>
    <a:srgbClr val="BFBFBF"/>
    <a:srgbClr val="FFFFFF"/>
    <a:srgbClr val="7F7F7F"/>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82" autoAdjust="0"/>
    <p:restoredTop sz="95226" autoAdjust="0"/>
  </p:normalViewPr>
  <p:slideViewPr>
    <p:cSldViewPr snapToGrid="0">
      <p:cViewPr varScale="1">
        <p:scale>
          <a:sx n="86" d="100"/>
          <a:sy n="86" d="100"/>
        </p:scale>
        <p:origin x="830" y="58"/>
      </p:cViewPr>
      <p:guideLst>
        <p:guide orient="horz" pos="2136"/>
        <p:guide pos="3840"/>
      </p:guideLst>
    </p:cSldViewPr>
  </p:slideViewPr>
  <p:notesTextViewPr>
    <p:cViewPr>
      <p:scale>
        <a:sx n="3" d="2"/>
        <a:sy n="3" d="2"/>
      </p:scale>
      <p:origin x="0" y="0"/>
    </p:cViewPr>
  </p:notesTextViewPr>
  <p:sorterViewPr>
    <p:cViewPr>
      <p:scale>
        <a:sx n="100" d="100"/>
        <a:sy n="100" d="100"/>
      </p:scale>
      <p:origin x="0" y="-6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616CB9-793E-4510-8A1A-3277C77EDB90}" type="doc">
      <dgm:prSet loTypeId="urn:microsoft.com/office/officeart/2005/8/layout/matrix1" loCatId="matrix" qsTypeId="urn:microsoft.com/office/officeart/2005/8/quickstyle/3d1" qsCatId="3D" csTypeId="urn:microsoft.com/office/officeart/2005/8/colors/accent3_1" csCatId="accent3" phldr="1"/>
      <dgm:spPr/>
      <dgm:t>
        <a:bodyPr/>
        <a:lstStyle/>
        <a:p>
          <a:endParaRPr lang="en-GB"/>
        </a:p>
      </dgm:t>
    </dgm:pt>
    <dgm:pt modelId="{ADCA1333-699D-4B0A-B525-37896597BA48}">
      <dgm:prSet phldrT="[Text]"/>
      <dgm:spPr/>
      <dgm:t>
        <a:bodyPr/>
        <a:lstStyle/>
        <a:p>
          <a:r>
            <a:rPr lang="ar-BH" dirty="0">
              <a:latin typeface="Sakkal Majalla" panose="02000000000000000000" pitchFamily="2" charset="-78"/>
              <a:cs typeface="Sakkal Majalla" panose="02000000000000000000" pitchFamily="2" charset="-78"/>
            </a:rPr>
            <a:t>المشاريع المشتركة مع منظمة الأغذية الفاو</a:t>
          </a:r>
        </a:p>
        <a:p>
          <a:endParaRPr lang="en-GB" dirty="0">
            <a:latin typeface="Sakkal Majalla" panose="02000000000000000000" pitchFamily="2" charset="-78"/>
            <a:cs typeface="Sakkal Majalla" panose="02000000000000000000" pitchFamily="2" charset="-78"/>
          </a:endParaRPr>
        </a:p>
      </dgm:t>
    </dgm:pt>
    <dgm:pt modelId="{35528439-FAD7-4188-AA7D-33ABBDDCBC76}" type="parTrans" cxnId="{6249A0D2-8E8A-43B6-A1C1-E41B3A7A1978}">
      <dgm:prSet/>
      <dgm:spPr/>
      <dgm:t>
        <a:bodyPr/>
        <a:lstStyle/>
        <a:p>
          <a:endParaRPr lang="en-GB">
            <a:latin typeface="Sakkal Majalla" panose="02000000000000000000" pitchFamily="2" charset="-78"/>
            <a:cs typeface="Sakkal Majalla" panose="02000000000000000000" pitchFamily="2" charset="-78"/>
          </a:endParaRPr>
        </a:p>
      </dgm:t>
    </dgm:pt>
    <dgm:pt modelId="{004D2ED4-B627-4751-B917-D5A6FEC4B8BF}" type="sibTrans" cxnId="{6249A0D2-8E8A-43B6-A1C1-E41B3A7A1978}">
      <dgm:prSet/>
      <dgm:spPr/>
      <dgm:t>
        <a:bodyPr/>
        <a:lstStyle/>
        <a:p>
          <a:endParaRPr lang="en-GB">
            <a:latin typeface="Sakkal Majalla" panose="02000000000000000000" pitchFamily="2" charset="-78"/>
            <a:cs typeface="Sakkal Majalla" panose="02000000000000000000" pitchFamily="2" charset="-78"/>
          </a:endParaRPr>
        </a:p>
      </dgm:t>
    </dgm:pt>
    <dgm:pt modelId="{5075DA38-7376-43A2-9F88-5C952AEC3661}">
      <dgm:prSet phldrT="[Text]" custT="1"/>
      <dgm:spPr/>
      <dgm:t>
        <a:bodyPr/>
        <a:lstStyle/>
        <a:p>
          <a:r>
            <a:rPr lang="ar-BH" sz="3200" b="1" dirty="0">
              <a:latin typeface="Sakkal Majalla" panose="02000000000000000000" pitchFamily="2" charset="-78"/>
              <a:cs typeface="Sakkal Majalla" panose="02000000000000000000" pitchFamily="2" charset="-78"/>
            </a:rPr>
            <a:t>الاستزراع السمكي</a:t>
          </a:r>
        </a:p>
        <a:p>
          <a:r>
            <a:rPr lang="ar-BH" sz="2600" dirty="0">
              <a:latin typeface="Sakkal Majalla" panose="02000000000000000000" pitchFamily="2" charset="-78"/>
              <a:cs typeface="Sakkal Majalla" panose="02000000000000000000" pitchFamily="2" charset="-78"/>
            </a:rPr>
            <a:t>(تطوير قطاع تربية الأحياء المائية)</a:t>
          </a:r>
          <a:endParaRPr lang="en-GB" sz="2600" dirty="0">
            <a:latin typeface="Sakkal Majalla" panose="02000000000000000000" pitchFamily="2" charset="-78"/>
            <a:cs typeface="Sakkal Majalla" panose="02000000000000000000" pitchFamily="2" charset="-78"/>
          </a:endParaRPr>
        </a:p>
      </dgm:t>
    </dgm:pt>
    <dgm:pt modelId="{5E22D68A-F319-4CDF-8F44-2BE407681578}" type="parTrans" cxnId="{D3FD5BF2-2E8E-494D-B75A-A9A83070945C}">
      <dgm:prSet/>
      <dgm:spPr/>
      <dgm:t>
        <a:bodyPr/>
        <a:lstStyle/>
        <a:p>
          <a:endParaRPr lang="en-GB">
            <a:latin typeface="Sakkal Majalla" panose="02000000000000000000" pitchFamily="2" charset="-78"/>
            <a:cs typeface="Sakkal Majalla" panose="02000000000000000000" pitchFamily="2" charset="-78"/>
          </a:endParaRPr>
        </a:p>
      </dgm:t>
    </dgm:pt>
    <dgm:pt modelId="{7D591D62-69C5-48B2-A9C8-B5F7DCD1827B}" type="sibTrans" cxnId="{D3FD5BF2-2E8E-494D-B75A-A9A83070945C}">
      <dgm:prSet/>
      <dgm:spPr/>
      <dgm:t>
        <a:bodyPr/>
        <a:lstStyle/>
        <a:p>
          <a:endParaRPr lang="en-GB">
            <a:latin typeface="Sakkal Majalla" panose="02000000000000000000" pitchFamily="2" charset="-78"/>
            <a:cs typeface="Sakkal Majalla" panose="02000000000000000000" pitchFamily="2" charset="-78"/>
          </a:endParaRPr>
        </a:p>
      </dgm:t>
    </dgm:pt>
    <dgm:pt modelId="{ABCB45BC-61B7-4EA2-9CF1-2F430A69CA06}">
      <dgm:prSet phldrT="[Text]" custT="1"/>
      <dgm:spPr/>
      <dgm:t>
        <a:bodyPr/>
        <a:lstStyle/>
        <a:p>
          <a:r>
            <a:rPr lang="ar-BH" sz="3200" b="1" dirty="0">
              <a:latin typeface="Sakkal Majalla" panose="02000000000000000000" pitchFamily="2" charset="-78"/>
              <a:cs typeface="Sakkal Majalla" panose="02000000000000000000" pitchFamily="2" charset="-78"/>
            </a:rPr>
            <a:t>تنويع مصادر الغذاء</a:t>
          </a:r>
        </a:p>
        <a:p>
          <a:r>
            <a:rPr lang="ar-BH" sz="2600" dirty="0">
              <a:latin typeface="Sakkal Majalla" panose="02000000000000000000" pitchFamily="2" charset="-78"/>
              <a:cs typeface="Sakkal Majalla" panose="02000000000000000000" pitchFamily="2" charset="-78"/>
            </a:rPr>
            <a:t>( استراتيجية تنوع مصادر الغذاء في دعم الأمن الغذائي)</a:t>
          </a:r>
          <a:endParaRPr lang="en-GB" sz="2600" dirty="0">
            <a:latin typeface="Sakkal Majalla" panose="02000000000000000000" pitchFamily="2" charset="-78"/>
            <a:cs typeface="Sakkal Majalla" panose="02000000000000000000" pitchFamily="2" charset="-78"/>
          </a:endParaRPr>
        </a:p>
      </dgm:t>
    </dgm:pt>
    <dgm:pt modelId="{DF41E8F7-37A0-48D0-A491-2A8036F70FD8}" type="parTrans" cxnId="{C1BA0BED-3BD3-43E9-B806-389709CC3819}">
      <dgm:prSet/>
      <dgm:spPr/>
      <dgm:t>
        <a:bodyPr/>
        <a:lstStyle/>
        <a:p>
          <a:endParaRPr lang="en-GB">
            <a:latin typeface="Sakkal Majalla" panose="02000000000000000000" pitchFamily="2" charset="-78"/>
            <a:cs typeface="Sakkal Majalla" panose="02000000000000000000" pitchFamily="2" charset="-78"/>
          </a:endParaRPr>
        </a:p>
      </dgm:t>
    </dgm:pt>
    <dgm:pt modelId="{6777323E-7808-4023-B13F-965DA1F128BA}" type="sibTrans" cxnId="{C1BA0BED-3BD3-43E9-B806-389709CC3819}">
      <dgm:prSet/>
      <dgm:spPr/>
      <dgm:t>
        <a:bodyPr/>
        <a:lstStyle/>
        <a:p>
          <a:endParaRPr lang="en-GB">
            <a:latin typeface="Sakkal Majalla" panose="02000000000000000000" pitchFamily="2" charset="-78"/>
            <a:cs typeface="Sakkal Majalla" panose="02000000000000000000" pitchFamily="2" charset="-78"/>
          </a:endParaRPr>
        </a:p>
      </dgm:t>
    </dgm:pt>
    <dgm:pt modelId="{8447337F-553E-417C-90CB-F48888D8E255}">
      <dgm:prSet phldrT="[Text]" custT="1"/>
      <dgm:spPr/>
      <dgm:t>
        <a:bodyPr/>
        <a:lstStyle/>
        <a:p>
          <a:r>
            <a:rPr lang="ar-BH" sz="3200" b="1" dirty="0">
              <a:latin typeface="Sakkal Majalla" panose="02000000000000000000" pitchFamily="2" charset="-78"/>
              <a:cs typeface="Sakkal Majalla" panose="02000000000000000000" pitchFamily="2" charset="-78"/>
            </a:rPr>
            <a:t>صحة الحيوان </a:t>
          </a:r>
        </a:p>
        <a:p>
          <a:r>
            <a:rPr lang="ar-BH" sz="2600" dirty="0">
              <a:latin typeface="Sakkal Majalla" panose="02000000000000000000" pitchFamily="2" charset="-78"/>
              <a:cs typeface="Sakkal Majalla" panose="02000000000000000000" pitchFamily="2" charset="-78"/>
            </a:rPr>
            <a:t>(مكافحة واستئصال أمراض الحيوانات المشتركة مع الانسان وتحسين السلالات)</a:t>
          </a:r>
          <a:endParaRPr lang="en-GB" sz="2600" dirty="0">
            <a:latin typeface="Sakkal Majalla" panose="02000000000000000000" pitchFamily="2" charset="-78"/>
            <a:cs typeface="Sakkal Majalla" panose="02000000000000000000" pitchFamily="2" charset="-78"/>
          </a:endParaRPr>
        </a:p>
      </dgm:t>
    </dgm:pt>
    <dgm:pt modelId="{C8F1818C-CAD2-4249-AB33-0911AEC0DF1D}" type="parTrans" cxnId="{77945C5A-5EF6-44D3-80FE-B4F9E822C1AC}">
      <dgm:prSet/>
      <dgm:spPr/>
      <dgm:t>
        <a:bodyPr/>
        <a:lstStyle/>
        <a:p>
          <a:endParaRPr lang="en-GB">
            <a:latin typeface="Sakkal Majalla" panose="02000000000000000000" pitchFamily="2" charset="-78"/>
            <a:cs typeface="Sakkal Majalla" panose="02000000000000000000" pitchFamily="2" charset="-78"/>
          </a:endParaRPr>
        </a:p>
      </dgm:t>
    </dgm:pt>
    <dgm:pt modelId="{3AF60825-62AC-46F8-A558-12D05E9D295D}" type="sibTrans" cxnId="{77945C5A-5EF6-44D3-80FE-B4F9E822C1AC}">
      <dgm:prSet/>
      <dgm:spPr/>
      <dgm:t>
        <a:bodyPr/>
        <a:lstStyle/>
        <a:p>
          <a:endParaRPr lang="en-GB">
            <a:latin typeface="Sakkal Majalla" panose="02000000000000000000" pitchFamily="2" charset="-78"/>
            <a:cs typeface="Sakkal Majalla" panose="02000000000000000000" pitchFamily="2" charset="-78"/>
          </a:endParaRPr>
        </a:p>
      </dgm:t>
    </dgm:pt>
    <dgm:pt modelId="{1942A234-987B-4251-B251-3C71C84E9A08}">
      <dgm:prSet phldrT="[Text]" custT="1"/>
      <dgm:spPr/>
      <dgm:t>
        <a:bodyPr/>
        <a:lstStyle/>
        <a:p>
          <a:r>
            <a:rPr lang="ar-BH" sz="3200" b="1" dirty="0">
              <a:latin typeface="Sakkal Majalla" panose="02000000000000000000" pitchFamily="2" charset="-78"/>
              <a:cs typeface="Sakkal Majalla" panose="02000000000000000000" pitchFamily="2" charset="-78"/>
            </a:rPr>
            <a:t>الإحصاء الزراعي </a:t>
          </a:r>
        </a:p>
        <a:p>
          <a:r>
            <a:rPr lang="ar-BH" sz="2600" dirty="0">
              <a:latin typeface="Sakkal Majalla" panose="02000000000000000000" pitchFamily="2" charset="-78"/>
              <a:cs typeface="Sakkal Majalla" panose="02000000000000000000" pitchFamily="2" charset="-78"/>
            </a:rPr>
            <a:t>(تقوية نظم وقواعد البيانات والاحصاء الزراعي في مملكة البحرين)</a:t>
          </a:r>
          <a:endParaRPr lang="en-GB" sz="2600" dirty="0">
            <a:latin typeface="Sakkal Majalla" panose="02000000000000000000" pitchFamily="2" charset="-78"/>
            <a:cs typeface="Sakkal Majalla" panose="02000000000000000000" pitchFamily="2" charset="-78"/>
          </a:endParaRPr>
        </a:p>
      </dgm:t>
    </dgm:pt>
    <dgm:pt modelId="{35D6A195-43F9-4892-A878-F4B1C05F651C}" type="parTrans" cxnId="{367234E9-4780-462B-B703-00EA87276A92}">
      <dgm:prSet/>
      <dgm:spPr/>
      <dgm:t>
        <a:bodyPr/>
        <a:lstStyle/>
        <a:p>
          <a:endParaRPr lang="en-GB">
            <a:latin typeface="Sakkal Majalla" panose="02000000000000000000" pitchFamily="2" charset="-78"/>
            <a:cs typeface="Sakkal Majalla" panose="02000000000000000000" pitchFamily="2" charset="-78"/>
          </a:endParaRPr>
        </a:p>
      </dgm:t>
    </dgm:pt>
    <dgm:pt modelId="{4635E5F1-C846-4A9A-A8D2-800C29790B63}" type="sibTrans" cxnId="{367234E9-4780-462B-B703-00EA87276A92}">
      <dgm:prSet/>
      <dgm:spPr/>
      <dgm:t>
        <a:bodyPr/>
        <a:lstStyle/>
        <a:p>
          <a:endParaRPr lang="en-GB">
            <a:latin typeface="Sakkal Majalla" panose="02000000000000000000" pitchFamily="2" charset="-78"/>
            <a:cs typeface="Sakkal Majalla" panose="02000000000000000000" pitchFamily="2" charset="-78"/>
          </a:endParaRPr>
        </a:p>
      </dgm:t>
    </dgm:pt>
    <dgm:pt modelId="{FEE29199-A9A4-4F74-8E07-3C6F01FB2C75}" type="pres">
      <dgm:prSet presAssocID="{53616CB9-793E-4510-8A1A-3277C77EDB90}" presName="diagram" presStyleCnt="0">
        <dgm:presLayoutVars>
          <dgm:chMax val="1"/>
          <dgm:dir/>
          <dgm:animLvl val="ctr"/>
          <dgm:resizeHandles val="exact"/>
        </dgm:presLayoutVars>
      </dgm:prSet>
      <dgm:spPr/>
    </dgm:pt>
    <dgm:pt modelId="{B1CA936A-5D9D-4ACC-9DCC-E4E1DFC5EFD0}" type="pres">
      <dgm:prSet presAssocID="{53616CB9-793E-4510-8A1A-3277C77EDB90}" presName="matrix" presStyleCnt="0"/>
      <dgm:spPr/>
    </dgm:pt>
    <dgm:pt modelId="{7012856F-6FBA-45B2-9802-2740C3A2D1A3}" type="pres">
      <dgm:prSet presAssocID="{53616CB9-793E-4510-8A1A-3277C77EDB90}" presName="tile1" presStyleLbl="node1" presStyleIdx="0" presStyleCnt="4" custLinFactNeighborX="0" custLinFactNeighborY="1090"/>
      <dgm:spPr/>
    </dgm:pt>
    <dgm:pt modelId="{464A9DCD-22EC-4BA3-827E-E78960408443}" type="pres">
      <dgm:prSet presAssocID="{53616CB9-793E-4510-8A1A-3277C77EDB90}" presName="tile1text" presStyleLbl="node1" presStyleIdx="0" presStyleCnt="4">
        <dgm:presLayoutVars>
          <dgm:chMax val="0"/>
          <dgm:chPref val="0"/>
          <dgm:bulletEnabled val="1"/>
        </dgm:presLayoutVars>
      </dgm:prSet>
      <dgm:spPr/>
    </dgm:pt>
    <dgm:pt modelId="{8BD2005F-5569-4E9B-B027-3E8BC2F3F67A}" type="pres">
      <dgm:prSet presAssocID="{53616CB9-793E-4510-8A1A-3277C77EDB90}" presName="tile2" presStyleLbl="node1" presStyleIdx="1" presStyleCnt="4"/>
      <dgm:spPr/>
    </dgm:pt>
    <dgm:pt modelId="{D271F4E7-CDD8-4325-86BC-C631F753753C}" type="pres">
      <dgm:prSet presAssocID="{53616CB9-793E-4510-8A1A-3277C77EDB90}" presName="tile2text" presStyleLbl="node1" presStyleIdx="1" presStyleCnt="4">
        <dgm:presLayoutVars>
          <dgm:chMax val="0"/>
          <dgm:chPref val="0"/>
          <dgm:bulletEnabled val="1"/>
        </dgm:presLayoutVars>
      </dgm:prSet>
      <dgm:spPr/>
    </dgm:pt>
    <dgm:pt modelId="{B2B27BCB-11AD-48D4-A9F7-249265B9600C}" type="pres">
      <dgm:prSet presAssocID="{53616CB9-793E-4510-8A1A-3277C77EDB90}" presName="tile3" presStyleLbl="node1" presStyleIdx="2" presStyleCnt="4"/>
      <dgm:spPr/>
    </dgm:pt>
    <dgm:pt modelId="{45C6A341-AC40-4439-8313-E28F8870233E}" type="pres">
      <dgm:prSet presAssocID="{53616CB9-793E-4510-8A1A-3277C77EDB90}" presName="tile3text" presStyleLbl="node1" presStyleIdx="2" presStyleCnt="4">
        <dgm:presLayoutVars>
          <dgm:chMax val="0"/>
          <dgm:chPref val="0"/>
          <dgm:bulletEnabled val="1"/>
        </dgm:presLayoutVars>
      </dgm:prSet>
      <dgm:spPr/>
    </dgm:pt>
    <dgm:pt modelId="{B7B3759F-26E3-47FB-8237-54C9855892E0}" type="pres">
      <dgm:prSet presAssocID="{53616CB9-793E-4510-8A1A-3277C77EDB90}" presName="tile4" presStyleLbl="node1" presStyleIdx="3" presStyleCnt="4" custLinFactNeighborX="-24" custLinFactNeighborY="-451"/>
      <dgm:spPr/>
    </dgm:pt>
    <dgm:pt modelId="{07533D95-473C-4936-9150-E17B97B0B146}" type="pres">
      <dgm:prSet presAssocID="{53616CB9-793E-4510-8A1A-3277C77EDB90}" presName="tile4text" presStyleLbl="node1" presStyleIdx="3" presStyleCnt="4">
        <dgm:presLayoutVars>
          <dgm:chMax val="0"/>
          <dgm:chPref val="0"/>
          <dgm:bulletEnabled val="1"/>
        </dgm:presLayoutVars>
      </dgm:prSet>
      <dgm:spPr/>
    </dgm:pt>
    <dgm:pt modelId="{D9EF045D-9AD0-4B41-826A-4016A766DC68}" type="pres">
      <dgm:prSet presAssocID="{53616CB9-793E-4510-8A1A-3277C77EDB90}" presName="centerTile" presStyleLbl="fgShp" presStyleIdx="0" presStyleCnt="1">
        <dgm:presLayoutVars>
          <dgm:chMax val="0"/>
          <dgm:chPref val="0"/>
        </dgm:presLayoutVars>
      </dgm:prSet>
      <dgm:spPr/>
    </dgm:pt>
  </dgm:ptLst>
  <dgm:cxnLst>
    <dgm:cxn modelId="{258E7912-7127-4EA8-BF62-0520BAEA3AF8}" type="presOf" srcId="{ADCA1333-699D-4B0A-B525-37896597BA48}" destId="{D9EF045D-9AD0-4B41-826A-4016A766DC68}" srcOrd="0" destOrd="0" presId="urn:microsoft.com/office/officeart/2005/8/layout/matrix1"/>
    <dgm:cxn modelId="{34CDB719-44DD-4560-AB4F-E5B304B61BB5}" type="presOf" srcId="{8447337F-553E-417C-90CB-F48888D8E255}" destId="{45C6A341-AC40-4439-8313-E28F8870233E}" srcOrd="1" destOrd="0" presId="urn:microsoft.com/office/officeart/2005/8/layout/matrix1"/>
    <dgm:cxn modelId="{0385132E-C752-40C2-9010-511A9464AAA9}" type="presOf" srcId="{ABCB45BC-61B7-4EA2-9CF1-2F430A69CA06}" destId="{D271F4E7-CDD8-4325-86BC-C631F753753C}" srcOrd="1" destOrd="0" presId="urn:microsoft.com/office/officeart/2005/8/layout/matrix1"/>
    <dgm:cxn modelId="{32B76E54-80EF-4A6C-953D-87A4F978A8E7}" type="presOf" srcId="{1942A234-987B-4251-B251-3C71C84E9A08}" destId="{B7B3759F-26E3-47FB-8237-54C9855892E0}" srcOrd="0" destOrd="0" presId="urn:microsoft.com/office/officeart/2005/8/layout/matrix1"/>
    <dgm:cxn modelId="{77945C5A-5EF6-44D3-80FE-B4F9E822C1AC}" srcId="{ADCA1333-699D-4B0A-B525-37896597BA48}" destId="{8447337F-553E-417C-90CB-F48888D8E255}" srcOrd="2" destOrd="0" parTransId="{C8F1818C-CAD2-4249-AB33-0911AEC0DF1D}" sibTransId="{3AF60825-62AC-46F8-A558-12D05E9D295D}"/>
    <dgm:cxn modelId="{D32DF380-8959-4CC3-85F9-3DC9779C386E}" type="presOf" srcId="{5075DA38-7376-43A2-9F88-5C952AEC3661}" destId="{7012856F-6FBA-45B2-9802-2740C3A2D1A3}" srcOrd="0" destOrd="0" presId="urn:microsoft.com/office/officeart/2005/8/layout/matrix1"/>
    <dgm:cxn modelId="{5A023197-C6BC-44C9-B3CA-D0A136128A1B}" type="presOf" srcId="{53616CB9-793E-4510-8A1A-3277C77EDB90}" destId="{FEE29199-A9A4-4F74-8E07-3C6F01FB2C75}" srcOrd="0" destOrd="0" presId="urn:microsoft.com/office/officeart/2005/8/layout/matrix1"/>
    <dgm:cxn modelId="{0E39DA97-AEFA-46FA-88A1-65D5C88E8C7E}" type="presOf" srcId="{8447337F-553E-417C-90CB-F48888D8E255}" destId="{B2B27BCB-11AD-48D4-A9F7-249265B9600C}" srcOrd="0" destOrd="0" presId="urn:microsoft.com/office/officeart/2005/8/layout/matrix1"/>
    <dgm:cxn modelId="{52AE28C1-F235-459A-9A64-96AD0C0B83A2}" type="presOf" srcId="{5075DA38-7376-43A2-9F88-5C952AEC3661}" destId="{464A9DCD-22EC-4BA3-827E-E78960408443}" srcOrd="1" destOrd="0" presId="urn:microsoft.com/office/officeart/2005/8/layout/matrix1"/>
    <dgm:cxn modelId="{3C26F4C6-8B15-4055-8037-CEC9AF65A530}" type="presOf" srcId="{ABCB45BC-61B7-4EA2-9CF1-2F430A69CA06}" destId="{8BD2005F-5569-4E9B-B027-3E8BC2F3F67A}" srcOrd="0" destOrd="0" presId="urn:microsoft.com/office/officeart/2005/8/layout/matrix1"/>
    <dgm:cxn modelId="{6249A0D2-8E8A-43B6-A1C1-E41B3A7A1978}" srcId="{53616CB9-793E-4510-8A1A-3277C77EDB90}" destId="{ADCA1333-699D-4B0A-B525-37896597BA48}" srcOrd="0" destOrd="0" parTransId="{35528439-FAD7-4188-AA7D-33ABBDDCBC76}" sibTransId="{004D2ED4-B627-4751-B917-D5A6FEC4B8BF}"/>
    <dgm:cxn modelId="{367234E9-4780-462B-B703-00EA87276A92}" srcId="{ADCA1333-699D-4B0A-B525-37896597BA48}" destId="{1942A234-987B-4251-B251-3C71C84E9A08}" srcOrd="3" destOrd="0" parTransId="{35D6A195-43F9-4892-A878-F4B1C05F651C}" sibTransId="{4635E5F1-C846-4A9A-A8D2-800C29790B63}"/>
    <dgm:cxn modelId="{C1BA0BED-3BD3-43E9-B806-389709CC3819}" srcId="{ADCA1333-699D-4B0A-B525-37896597BA48}" destId="{ABCB45BC-61B7-4EA2-9CF1-2F430A69CA06}" srcOrd="1" destOrd="0" parTransId="{DF41E8F7-37A0-48D0-A491-2A8036F70FD8}" sibTransId="{6777323E-7808-4023-B13F-965DA1F128BA}"/>
    <dgm:cxn modelId="{D3FD5BF2-2E8E-494D-B75A-A9A83070945C}" srcId="{ADCA1333-699D-4B0A-B525-37896597BA48}" destId="{5075DA38-7376-43A2-9F88-5C952AEC3661}" srcOrd="0" destOrd="0" parTransId="{5E22D68A-F319-4CDF-8F44-2BE407681578}" sibTransId="{7D591D62-69C5-48B2-A9C8-B5F7DCD1827B}"/>
    <dgm:cxn modelId="{925275F5-94F6-4D5B-8A6C-E8A9AE785375}" type="presOf" srcId="{1942A234-987B-4251-B251-3C71C84E9A08}" destId="{07533D95-473C-4936-9150-E17B97B0B146}" srcOrd="1" destOrd="0" presId="urn:microsoft.com/office/officeart/2005/8/layout/matrix1"/>
    <dgm:cxn modelId="{67CB7CD1-2E57-45A5-B74A-05F3FAF9D641}" type="presParOf" srcId="{FEE29199-A9A4-4F74-8E07-3C6F01FB2C75}" destId="{B1CA936A-5D9D-4ACC-9DCC-E4E1DFC5EFD0}" srcOrd="0" destOrd="0" presId="urn:microsoft.com/office/officeart/2005/8/layout/matrix1"/>
    <dgm:cxn modelId="{D0BA5195-FB19-4AC4-8CA9-C2EC36696660}" type="presParOf" srcId="{B1CA936A-5D9D-4ACC-9DCC-E4E1DFC5EFD0}" destId="{7012856F-6FBA-45B2-9802-2740C3A2D1A3}" srcOrd="0" destOrd="0" presId="urn:microsoft.com/office/officeart/2005/8/layout/matrix1"/>
    <dgm:cxn modelId="{E5D4F379-231F-4A1D-A270-6AA7FD335A03}" type="presParOf" srcId="{B1CA936A-5D9D-4ACC-9DCC-E4E1DFC5EFD0}" destId="{464A9DCD-22EC-4BA3-827E-E78960408443}" srcOrd="1" destOrd="0" presId="urn:microsoft.com/office/officeart/2005/8/layout/matrix1"/>
    <dgm:cxn modelId="{D8F8D5B4-5DD1-4167-A2F6-72DA120CC43C}" type="presParOf" srcId="{B1CA936A-5D9D-4ACC-9DCC-E4E1DFC5EFD0}" destId="{8BD2005F-5569-4E9B-B027-3E8BC2F3F67A}" srcOrd="2" destOrd="0" presId="urn:microsoft.com/office/officeart/2005/8/layout/matrix1"/>
    <dgm:cxn modelId="{7B103C98-BD88-4AF3-AE39-BB8AE87DE769}" type="presParOf" srcId="{B1CA936A-5D9D-4ACC-9DCC-E4E1DFC5EFD0}" destId="{D271F4E7-CDD8-4325-86BC-C631F753753C}" srcOrd="3" destOrd="0" presId="urn:microsoft.com/office/officeart/2005/8/layout/matrix1"/>
    <dgm:cxn modelId="{ED292199-9715-4025-8FEA-FDCE5F9F19C2}" type="presParOf" srcId="{B1CA936A-5D9D-4ACC-9DCC-E4E1DFC5EFD0}" destId="{B2B27BCB-11AD-48D4-A9F7-249265B9600C}" srcOrd="4" destOrd="0" presId="urn:microsoft.com/office/officeart/2005/8/layout/matrix1"/>
    <dgm:cxn modelId="{32E914CF-5ED4-4771-AE57-5823F93ECAFA}" type="presParOf" srcId="{B1CA936A-5D9D-4ACC-9DCC-E4E1DFC5EFD0}" destId="{45C6A341-AC40-4439-8313-E28F8870233E}" srcOrd="5" destOrd="0" presId="urn:microsoft.com/office/officeart/2005/8/layout/matrix1"/>
    <dgm:cxn modelId="{6E456D43-B65C-491D-AF38-5669ACC7B27E}" type="presParOf" srcId="{B1CA936A-5D9D-4ACC-9DCC-E4E1DFC5EFD0}" destId="{B7B3759F-26E3-47FB-8237-54C9855892E0}" srcOrd="6" destOrd="0" presId="urn:microsoft.com/office/officeart/2005/8/layout/matrix1"/>
    <dgm:cxn modelId="{853CD074-7572-46C8-A47F-CF32B7AFAEC7}" type="presParOf" srcId="{B1CA936A-5D9D-4ACC-9DCC-E4E1DFC5EFD0}" destId="{07533D95-473C-4936-9150-E17B97B0B146}" srcOrd="7" destOrd="0" presId="urn:microsoft.com/office/officeart/2005/8/layout/matrix1"/>
    <dgm:cxn modelId="{676B2461-624D-41AB-8FDE-688A4CFF58F7}" type="presParOf" srcId="{FEE29199-A9A4-4F74-8E07-3C6F01FB2C75}" destId="{D9EF045D-9AD0-4B41-826A-4016A766DC6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2856F-6FBA-45B2-9802-2740C3A2D1A3}">
      <dsp:nvSpPr>
        <dsp:cNvPr id="0" name=""/>
        <dsp:cNvSpPr/>
      </dsp:nvSpPr>
      <dsp:spPr>
        <a:xfrm rot="16200000">
          <a:off x="859367" y="-833034"/>
          <a:ext cx="2415871" cy="4134606"/>
        </a:xfrm>
        <a:prstGeom prst="round1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BH" sz="3200" b="1" kern="1200" dirty="0">
              <a:latin typeface="Sakkal Majalla" panose="02000000000000000000" pitchFamily="2" charset="-78"/>
              <a:cs typeface="Sakkal Majalla" panose="02000000000000000000" pitchFamily="2" charset="-78"/>
            </a:rPr>
            <a:t>الاستزراع السمكي</a:t>
          </a:r>
        </a:p>
        <a:p>
          <a:pPr marL="0" lvl="0" indent="0" algn="ctr" defTabSz="1422400">
            <a:lnSpc>
              <a:spcPct val="90000"/>
            </a:lnSpc>
            <a:spcBef>
              <a:spcPct val="0"/>
            </a:spcBef>
            <a:spcAft>
              <a:spcPct val="35000"/>
            </a:spcAft>
            <a:buNone/>
          </a:pPr>
          <a:r>
            <a:rPr lang="ar-BH" sz="2600" kern="1200" dirty="0">
              <a:latin typeface="Sakkal Majalla" panose="02000000000000000000" pitchFamily="2" charset="-78"/>
              <a:cs typeface="Sakkal Majalla" panose="02000000000000000000" pitchFamily="2" charset="-78"/>
            </a:rPr>
            <a:t>(تطوير قطاع تربية الأحياء المائية)</a:t>
          </a:r>
          <a:endParaRPr lang="en-GB" sz="2600" kern="1200" dirty="0">
            <a:latin typeface="Sakkal Majalla" panose="02000000000000000000" pitchFamily="2" charset="-78"/>
            <a:cs typeface="Sakkal Majalla" panose="02000000000000000000" pitchFamily="2" charset="-78"/>
          </a:endParaRPr>
        </a:p>
      </dsp:txBody>
      <dsp:txXfrm rot="5400000">
        <a:off x="0" y="26333"/>
        <a:ext cx="4134606" cy="1811903"/>
      </dsp:txXfrm>
    </dsp:sp>
    <dsp:sp modelId="{8BD2005F-5569-4E9B-B027-3E8BC2F3F67A}">
      <dsp:nvSpPr>
        <dsp:cNvPr id="0" name=""/>
        <dsp:cNvSpPr/>
      </dsp:nvSpPr>
      <dsp:spPr>
        <a:xfrm>
          <a:off x="4134606" y="0"/>
          <a:ext cx="4134606" cy="2415871"/>
        </a:xfrm>
        <a:prstGeom prst="round1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BH" sz="3200" b="1" kern="1200" dirty="0">
              <a:latin typeface="Sakkal Majalla" panose="02000000000000000000" pitchFamily="2" charset="-78"/>
              <a:cs typeface="Sakkal Majalla" panose="02000000000000000000" pitchFamily="2" charset="-78"/>
            </a:rPr>
            <a:t>تنويع مصادر الغذاء</a:t>
          </a:r>
        </a:p>
        <a:p>
          <a:pPr marL="0" lvl="0" indent="0" algn="ctr" defTabSz="1422400">
            <a:lnSpc>
              <a:spcPct val="90000"/>
            </a:lnSpc>
            <a:spcBef>
              <a:spcPct val="0"/>
            </a:spcBef>
            <a:spcAft>
              <a:spcPct val="35000"/>
            </a:spcAft>
            <a:buNone/>
          </a:pPr>
          <a:r>
            <a:rPr lang="ar-BH" sz="2600" kern="1200" dirty="0">
              <a:latin typeface="Sakkal Majalla" panose="02000000000000000000" pitchFamily="2" charset="-78"/>
              <a:cs typeface="Sakkal Majalla" panose="02000000000000000000" pitchFamily="2" charset="-78"/>
            </a:rPr>
            <a:t>( استراتيجية تنوع مصادر الغذاء في دعم الأمن الغذائي)</a:t>
          </a:r>
          <a:endParaRPr lang="en-GB" sz="2600" kern="1200" dirty="0">
            <a:latin typeface="Sakkal Majalla" panose="02000000000000000000" pitchFamily="2" charset="-78"/>
            <a:cs typeface="Sakkal Majalla" panose="02000000000000000000" pitchFamily="2" charset="-78"/>
          </a:endParaRPr>
        </a:p>
      </dsp:txBody>
      <dsp:txXfrm>
        <a:off x="4134606" y="0"/>
        <a:ext cx="4134606" cy="1811903"/>
      </dsp:txXfrm>
    </dsp:sp>
    <dsp:sp modelId="{B2B27BCB-11AD-48D4-A9F7-249265B9600C}">
      <dsp:nvSpPr>
        <dsp:cNvPr id="0" name=""/>
        <dsp:cNvSpPr/>
      </dsp:nvSpPr>
      <dsp:spPr>
        <a:xfrm rot="10800000">
          <a:off x="0" y="2415871"/>
          <a:ext cx="4134606" cy="2415871"/>
        </a:xfrm>
        <a:prstGeom prst="round1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BH" sz="3200" b="1" kern="1200" dirty="0">
              <a:latin typeface="Sakkal Majalla" panose="02000000000000000000" pitchFamily="2" charset="-78"/>
              <a:cs typeface="Sakkal Majalla" panose="02000000000000000000" pitchFamily="2" charset="-78"/>
            </a:rPr>
            <a:t>صحة الحيوان </a:t>
          </a:r>
        </a:p>
        <a:p>
          <a:pPr marL="0" lvl="0" indent="0" algn="ctr" defTabSz="1422400">
            <a:lnSpc>
              <a:spcPct val="90000"/>
            </a:lnSpc>
            <a:spcBef>
              <a:spcPct val="0"/>
            </a:spcBef>
            <a:spcAft>
              <a:spcPct val="35000"/>
            </a:spcAft>
            <a:buNone/>
          </a:pPr>
          <a:r>
            <a:rPr lang="ar-BH" sz="2600" kern="1200" dirty="0">
              <a:latin typeface="Sakkal Majalla" panose="02000000000000000000" pitchFamily="2" charset="-78"/>
              <a:cs typeface="Sakkal Majalla" panose="02000000000000000000" pitchFamily="2" charset="-78"/>
            </a:rPr>
            <a:t>(مكافحة واستئصال أمراض الحيوانات المشتركة مع الانسان وتحسين السلالات)</a:t>
          </a:r>
          <a:endParaRPr lang="en-GB" sz="2600" kern="1200" dirty="0">
            <a:latin typeface="Sakkal Majalla" panose="02000000000000000000" pitchFamily="2" charset="-78"/>
            <a:cs typeface="Sakkal Majalla" panose="02000000000000000000" pitchFamily="2" charset="-78"/>
          </a:endParaRPr>
        </a:p>
      </dsp:txBody>
      <dsp:txXfrm rot="10800000">
        <a:off x="0" y="3019838"/>
        <a:ext cx="4134606" cy="1811903"/>
      </dsp:txXfrm>
    </dsp:sp>
    <dsp:sp modelId="{B7B3759F-26E3-47FB-8237-54C9855892E0}">
      <dsp:nvSpPr>
        <dsp:cNvPr id="0" name=""/>
        <dsp:cNvSpPr/>
      </dsp:nvSpPr>
      <dsp:spPr>
        <a:xfrm rot="5400000">
          <a:off x="4992981" y="1545607"/>
          <a:ext cx="2415871" cy="4134606"/>
        </a:xfrm>
        <a:prstGeom prst="round1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BH" sz="3200" b="1" kern="1200" dirty="0">
              <a:latin typeface="Sakkal Majalla" panose="02000000000000000000" pitchFamily="2" charset="-78"/>
              <a:cs typeface="Sakkal Majalla" panose="02000000000000000000" pitchFamily="2" charset="-78"/>
            </a:rPr>
            <a:t>الإحصاء الزراعي </a:t>
          </a:r>
        </a:p>
        <a:p>
          <a:pPr marL="0" lvl="0" indent="0" algn="ctr" defTabSz="1422400">
            <a:lnSpc>
              <a:spcPct val="90000"/>
            </a:lnSpc>
            <a:spcBef>
              <a:spcPct val="0"/>
            </a:spcBef>
            <a:spcAft>
              <a:spcPct val="35000"/>
            </a:spcAft>
            <a:buNone/>
          </a:pPr>
          <a:r>
            <a:rPr lang="ar-BH" sz="2600" kern="1200" dirty="0">
              <a:latin typeface="Sakkal Majalla" panose="02000000000000000000" pitchFamily="2" charset="-78"/>
              <a:cs typeface="Sakkal Majalla" panose="02000000000000000000" pitchFamily="2" charset="-78"/>
            </a:rPr>
            <a:t>(تقوية نظم وقواعد البيانات والاحصاء الزراعي في مملكة البحرين)</a:t>
          </a:r>
          <a:endParaRPr lang="en-GB" sz="2600" kern="1200" dirty="0">
            <a:latin typeface="Sakkal Majalla" panose="02000000000000000000" pitchFamily="2" charset="-78"/>
            <a:cs typeface="Sakkal Majalla" panose="02000000000000000000" pitchFamily="2" charset="-78"/>
          </a:endParaRPr>
        </a:p>
      </dsp:txBody>
      <dsp:txXfrm rot="-5400000">
        <a:off x="4133614" y="3008942"/>
        <a:ext cx="4134606" cy="1811903"/>
      </dsp:txXfrm>
    </dsp:sp>
    <dsp:sp modelId="{D9EF045D-9AD0-4B41-826A-4016A766DC68}">
      <dsp:nvSpPr>
        <dsp:cNvPr id="0" name=""/>
        <dsp:cNvSpPr/>
      </dsp:nvSpPr>
      <dsp:spPr>
        <a:xfrm>
          <a:off x="2894224" y="1811903"/>
          <a:ext cx="2480763" cy="1207935"/>
        </a:xfrm>
        <a:prstGeom prst="roundRect">
          <a:avLst/>
        </a:prstGeom>
        <a:solidFill>
          <a:schemeClr val="accent3">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r-BH" sz="1700" kern="1200" dirty="0">
              <a:latin typeface="Sakkal Majalla" panose="02000000000000000000" pitchFamily="2" charset="-78"/>
              <a:cs typeface="Sakkal Majalla" panose="02000000000000000000" pitchFamily="2" charset="-78"/>
            </a:rPr>
            <a:t>المشاريع المشتركة مع منظمة الأغذية الفاو</a:t>
          </a:r>
        </a:p>
        <a:p>
          <a:pPr marL="0" lvl="0" indent="0" algn="ctr" defTabSz="755650">
            <a:lnSpc>
              <a:spcPct val="90000"/>
            </a:lnSpc>
            <a:spcBef>
              <a:spcPct val="0"/>
            </a:spcBef>
            <a:spcAft>
              <a:spcPct val="35000"/>
            </a:spcAft>
            <a:buNone/>
          </a:pPr>
          <a:endParaRPr lang="en-GB" sz="1700" kern="1200" dirty="0">
            <a:latin typeface="Sakkal Majalla" panose="02000000000000000000" pitchFamily="2" charset="-78"/>
            <a:cs typeface="Sakkal Majalla" panose="02000000000000000000" pitchFamily="2" charset="-78"/>
          </a:endParaRPr>
        </a:p>
      </dsp:txBody>
      <dsp:txXfrm>
        <a:off x="2953191" y="1870870"/>
        <a:ext cx="2362829" cy="109000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8476" cy="466725"/>
          </a:xfrm>
          <a:prstGeom prst="rect">
            <a:avLst/>
          </a:prstGeom>
        </p:spPr>
        <p:txBody>
          <a:bodyPr vert="horz" lIns="90706" tIns="45353" rIns="90706" bIns="45353" rtlCol="0"/>
          <a:lstStyle>
            <a:lvl1pPr algn="l">
              <a:defRPr sz="1200"/>
            </a:lvl1pPr>
          </a:lstStyle>
          <a:p>
            <a:endParaRPr lang="en-US"/>
          </a:p>
        </p:txBody>
      </p:sp>
      <p:sp>
        <p:nvSpPr>
          <p:cNvPr id="3" name="Date Placeholder 2"/>
          <p:cNvSpPr>
            <a:spLocks noGrp="1"/>
          </p:cNvSpPr>
          <p:nvPr>
            <p:ph type="dt" idx="1"/>
          </p:nvPr>
        </p:nvSpPr>
        <p:spPr>
          <a:xfrm>
            <a:off x="3970340" y="3"/>
            <a:ext cx="3038476" cy="466725"/>
          </a:xfrm>
          <a:prstGeom prst="rect">
            <a:avLst/>
          </a:prstGeom>
        </p:spPr>
        <p:txBody>
          <a:bodyPr vert="horz" lIns="90706" tIns="45353" rIns="90706" bIns="45353" rtlCol="0"/>
          <a:lstStyle>
            <a:lvl1pPr algn="r">
              <a:defRPr sz="1200"/>
            </a:lvl1pPr>
          </a:lstStyle>
          <a:p>
            <a:fld id="{C67B0A0F-6E9D-4DA1-B20E-EBF3A28CA822}" type="datetimeFigureOut">
              <a:rPr lang="en-US" smtClean="0"/>
              <a:t>21-Jun-21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0706" tIns="45353" rIns="90706" bIns="45353" rtlCol="0" anchor="ctr"/>
          <a:lstStyle/>
          <a:p>
            <a:endParaRPr lang="en-US"/>
          </a:p>
        </p:txBody>
      </p:sp>
      <p:sp>
        <p:nvSpPr>
          <p:cNvPr id="5" name="Notes Placeholder 4"/>
          <p:cNvSpPr>
            <a:spLocks noGrp="1"/>
          </p:cNvSpPr>
          <p:nvPr>
            <p:ph type="body" sz="quarter" idx="3"/>
          </p:nvPr>
        </p:nvSpPr>
        <p:spPr>
          <a:xfrm>
            <a:off x="701677" y="4473578"/>
            <a:ext cx="5607050" cy="3660775"/>
          </a:xfrm>
          <a:prstGeom prst="rect">
            <a:avLst/>
          </a:prstGeom>
        </p:spPr>
        <p:txBody>
          <a:bodyPr vert="horz" lIns="90706" tIns="45353" rIns="90706" bIns="4535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7"/>
            <a:ext cx="3038476" cy="466725"/>
          </a:xfrm>
          <a:prstGeom prst="rect">
            <a:avLst/>
          </a:prstGeom>
        </p:spPr>
        <p:txBody>
          <a:bodyPr vert="horz" lIns="90706" tIns="45353" rIns="90706" bIns="45353"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7"/>
            <a:ext cx="3038476" cy="466725"/>
          </a:xfrm>
          <a:prstGeom prst="rect">
            <a:avLst/>
          </a:prstGeom>
        </p:spPr>
        <p:txBody>
          <a:bodyPr vert="horz" lIns="90706" tIns="45353" rIns="90706" bIns="45353" rtlCol="0" anchor="b"/>
          <a:lstStyle>
            <a:lvl1pPr algn="r">
              <a:defRPr sz="1200"/>
            </a:lvl1pPr>
          </a:lstStyle>
          <a:p>
            <a:fld id="{7E4CFF8A-6E5E-496D-8704-B2A4CDA5757F}" type="slidenum">
              <a:rPr lang="en-US" smtClean="0"/>
              <a:t>‹#›</a:t>
            </a:fld>
            <a:endParaRPr lang="en-US"/>
          </a:p>
        </p:txBody>
      </p:sp>
    </p:spTree>
    <p:extLst>
      <p:ext uri="{BB962C8B-B14F-4D97-AF65-F5344CB8AC3E}">
        <p14:creationId xmlns:p14="http://schemas.microsoft.com/office/powerpoint/2010/main" val="60305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9"/>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8F9BB2-F533-4C14-A8CE-CC3B94A9F3EF}" type="datetime8">
              <a:rPr lang="ar-BH" smtClean="0">
                <a:solidFill>
                  <a:srgbClr val="1F497D">
                    <a:lumMod val="90000"/>
                    <a:lumOff val="10000"/>
                  </a:srgbClr>
                </a:solidFill>
              </a:rPr>
              <a:pPr/>
              <a:t>21 حزيران، 21</a:t>
            </a:fld>
            <a:endParaRPr lang="ar-BH" dirty="0">
              <a:solidFill>
                <a:srgbClr val="1F497D">
                  <a:lumMod val="90000"/>
                  <a:lumOff val="10000"/>
                </a:srgbClr>
              </a:solidFill>
            </a:endParaRPr>
          </a:p>
        </p:txBody>
      </p:sp>
      <p:sp>
        <p:nvSpPr>
          <p:cNvPr id="5" name="Footer Placeholder 4"/>
          <p:cNvSpPr>
            <a:spLocks noGrp="1"/>
          </p:cNvSpPr>
          <p:nvPr>
            <p:ph type="ftr" sz="quarter" idx="11"/>
          </p:nvPr>
        </p:nvSpPr>
        <p:spPr/>
        <p:txBody>
          <a:bodyPr/>
          <a:lstStyle/>
          <a:p>
            <a:endParaRPr lang="ar-BH" dirty="0">
              <a:solidFill>
                <a:srgbClr val="1F497D">
                  <a:lumMod val="90000"/>
                  <a:lumOff val="10000"/>
                </a:srgbClr>
              </a:solidFill>
            </a:endParaRPr>
          </a:p>
        </p:txBody>
      </p:sp>
      <p:sp>
        <p:nvSpPr>
          <p:cNvPr id="6" name="Slide Number Placeholder 5"/>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a:t>
            </a:fld>
            <a:endParaRPr lang="ar-BH" dirty="0">
              <a:solidFill>
                <a:prstClr val="black">
                  <a:lumMod val="85000"/>
                  <a:lumOff val="15000"/>
                </a:prstClr>
              </a:solidFill>
            </a:endParaRPr>
          </a:p>
        </p:txBody>
      </p:sp>
    </p:spTree>
    <p:extLst>
      <p:ext uri="{BB962C8B-B14F-4D97-AF65-F5344CB8AC3E}">
        <p14:creationId xmlns:p14="http://schemas.microsoft.com/office/powerpoint/2010/main" val="247932204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05C2C-EA94-44D6-B414-D24C22540276}" type="datetime8">
              <a:rPr lang="ar-BH" smtClean="0">
                <a:solidFill>
                  <a:srgbClr val="1F497D">
                    <a:lumMod val="90000"/>
                    <a:lumOff val="10000"/>
                  </a:srgbClr>
                </a:solidFill>
              </a:rPr>
              <a:pPr/>
              <a:t>21 حزيران، 21</a:t>
            </a:fld>
            <a:endParaRPr lang="ar-BH" dirty="0">
              <a:solidFill>
                <a:srgbClr val="1F497D">
                  <a:lumMod val="90000"/>
                  <a:lumOff val="10000"/>
                </a:srgbClr>
              </a:solidFill>
            </a:endParaRPr>
          </a:p>
        </p:txBody>
      </p:sp>
      <p:sp>
        <p:nvSpPr>
          <p:cNvPr id="5" name="Footer Placeholder 4"/>
          <p:cNvSpPr>
            <a:spLocks noGrp="1"/>
          </p:cNvSpPr>
          <p:nvPr>
            <p:ph type="ftr" sz="quarter" idx="11"/>
          </p:nvPr>
        </p:nvSpPr>
        <p:spPr/>
        <p:txBody>
          <a:bodyPr/>
          <a:lstStyle/>
          <a:p>
            <a:endParaRPr lang="ar-BH" dirty="0">
              <a:solidFill>
                <a:srgbClr val="1F497D">
                  <a:lumMod val="90000"/>
                  <a:lumOff val="10000"/>
                </a:srgbClr>
              </a:solidFill>
            </a:endParaRPr>
          </a:p>
        </p:txBody>
      </p:sp>
      <p:sp>
        <p:nvSpPr>
          <p:cNvPr id="6" name="Slide Number Placeholder 5"/>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a:t>
            </a:fld>
            <a:endParaRPr lang="ar-BH" dirty="0">
              <a:solidFill>
                <a:prstClr val="black">
                  <a:lumMod val="85000"/>
                  <a:lumOff val="15000"/>
                </a:prstClr>
              </a:solidFill>
            </a:endParaRPr>
          </a:p>
        </p:txBody>
      </p:sp>
    </p:spTree>
    <p:extLst>
      <p:ext uri="{BB962C8B-B14F-4D97-AF65-F5344CB8AC3E}">
        <p14:creationId xmlns:p14="http://schemas.microsoft.com/office/powerpoint/2010/main" val="3103215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57765-10EC-4674-97BD-976D702A2FC3}" type="datetime8">
              <a:rPr lang="ar-BH" smtClean="0">
                <a:solidFill>
                  <a:srgbClr val="1F497D">
                    <a:lumMod val="90000"/>
                    <a:lumOff val="10000"/>
                  </a:srgbClr>
                </a:solidFill>
              </a:rPr>
              <a:pPr/>
              <a:t>21 حزيران، 21</a:t>
            </a:fld>
            <a:endParaRPr lang="ar-BH" dirty="0">
              <a:solidFill>
                <a:srgbClr val="1F497D">
                  <a:lumMod val="90000"/>
                  <a:lumOff val="10000"/>
                </a:srgbClr>
              </a:solidFill>
            </a:endParaRPr>
          </a:p>
        </p:txBody>
      </p:sp>
      <p:sp>
        <p:nvSpPr>
          <p:cNvPr id="5" name="Footer Placeholder 4"/>
          <p:cNvSpPr>
            <a:spLocks noGrp="1"/>
          </p:cNvSpPr>
          <p:nvPr>
            <p:ph type="ftr" sz="quarter" idx="11"/>
          </p:nvPr>
        </p:nvSpPr>
        <p:spPr/>
        <p:txBody>
          <a:bodyPr/>
          <a:lstStyle/>
          <a:p>
            <a:endParaRPr lang="ar-BH" dirty="0">
              <a:solidFill>
                <a:srgbClr val="1F497D">
                  <a:lumMod val="90000"/>
                  <a:lumOff val="10000"/>
                </a:srgbClr>
              </a:solidFill>
            </a:endParaRPr>
          </a:p>
        </p:txBody>
      </p:sp>
      <p:sp>
        <p:nvSpPr>
          <p:cNvPr id="6" name="Slide Number Placeholder 5"/>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a:t>
            </a:fld>
            <a:endParaRPr lang="ar-BH" dirty="0">
              <a:solidFill>
                <a:prstClr val="black">
                  <a:lumMod val="85000"/>
                  <a:lumOff val="15000"/>
                </a:prstClr>
              </a:solidFill>
            </a:endParaRPr>
          </a:p>
        </p:txBody>
      </p:sp>
    </p:spTree>
    <p:extLst>
      <p:ext uri="{BB962C8B-B14F-4D97-AF65-F5344CB8AC3E}">
        <p14:creationId xmlns:p14="http://schemas.microsoft.com/office/powerpoint/2010/main" val="2914546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BH"/>
          </a:p>
        </p:txBody>
      </p:sp>
      <p:sp>
        <p:nvSpPr>
          <p:cNvPr id="3" name="Date Placeholder 2"/>
          <p:cNvSpPr>
            <a:spLocks noGrp="1"/>
          </p:cNvSpPr>
          <p:nvPr>
            <p:ph type="dt" sz="half" idx="10"/>
          </p:nvPr>
        </p:nvSpPr>
        <p:spPr/>
        <p:txBody>
          <a:bodyPr/>
          <a:lstStyle/>
          <a:p>
            <a:fld id="{EA0C6DAE-8928-45AC-90DB-CB80353088E3}" type="datetime8">
              <a:rPr lang="ar-BH" smtClean="0">
                <a:solidFill>
                  <a:srgbClr val="000000">
                    <a:tint val="75000"/>
                  </a:srgbClr>
                </a:solidFill>
              </a:rPr>
              <a:pPr/>
              <a:t>21 حزيران، 21</a:t>
            </a:fld>
            <a:endParaRPr lang="ar-BH"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ar-BH"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470EA66A-B3FB-462F-A3F9-55D8C534D3AA}" type="slidenum">
              <a:rPr lang="ar-BH" smtClean="0">
                <a:solidFill>
                  <a:srgbClr val="000000">
                    <a:tint val="75000"/>
                  </a:srgbClr>
                </a:solidFill>
              </a:rPr>
              <a:pPr/>
              <a:t>‹#›</a:t>
            </a:fld>
            <a:endParaRPr lang="ar-BH" dirty="0">
              <a:solidFill>
                <a:srgbClr val="000000">
                  <a:tint val="75000"/>
                </a:srgbClr>
              </a:solidFill>
            </a:endParaRPr>
          </a:p>
        </p:txBody>
      </p:sp>
    </p:spTree>
    <p:extLst>
      <p:ext uri="{BB962C8B-B14F-4D97-AF65-F5344CB8AC3E}">
        <p14:creationId xmlns:p14="http://schemas.microsoft.com/office/powerpoint/2010/main" val="426353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6FAB8-D5B6-4505-A879-1F1DD369A7DD}" type="datetime8">
              <a:rPr lang="ar-BH" smtClean="0">
                <a:solidFill>
                  <a:srgbClr val="1F497D">
                    <a:lumMod val="90000"/>
                    <a:lumOff val="10000"/>
                  </a:srgbClr>
                </a:solidFill>
              </a:rPr>
              <a:pPr/>
              <a:t>21 حزيران، 21</a:t>
            </a:fld>
            <a:endParaRPr lang="ar-BH" dirty="0">
              <a:solidFill>
                <a:srgbClr val="1F497D">
                  <a:lumMod val="90000"/>
                  <a:lumOff val="10000"/>
                </a:srgbClr>
              </a:solidFill>
            </a:endParaRPr>
          </a:p>
        </p:txBody>
      </p:sp>
      <p:sp>
        <p:nvSpPr>
          <p:cNvPr id="5" name="Footer Placeholder 4"/>
          <p:cNvSpPr>
            <a:spLocks noGrp="1"/>
          </p:cNvSpPr>
          <p:nvPr>
            <p:ph type="ftr" sz="quarter" idx="11"/>
          </p:nvPr>
        </p:nvSpPr>
        <p:spPr/>
        <p:txBody>
          <a:bodyPr/>
          <a:lstStyle/>
          <a:p>
            <a:endParaRPr lang="ar-BH" dirty="0">
              <a:solidFill>
                <a:srgbClr val="1F497D">
                  <a:lumMod val="90000"/>
                  <a:lumOff val="10000"/>
                </a:srgbClr>
              </a:solidFill>
            </a:endParaRPr>
          </a:p>
        </p:txBody>
      </p:sp>
      <p:sp>
        <p:nvSpPr>
          <p:cNvPr id="6" name="Slide Number Placeholder 5"/>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a:t>
            </a:fld>
            <a:endParaRPr lang="ar-BH" dirty="0">
              <a:solidFill>
                <a:prstClr val="black">
                  <a:lumMod val="85000"/>
                  <a:lumOff val="15000"/>
                </a:prstClr>
              </a:solidFill>
            </a:endParaRPr>
          </a:p>
        </p:txBody>
      </p:sp>
    </p:spTree>
    <p:extLst>
      <p:ext uri="{BB962C8B-B14F-4D97-AF65-F5344CB8AC3E}">
        <p14:creationId xmlns:p14="http://schemas.microsoft.com/office/powerpoint/2010/main" val="3735884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E69293-69EB-4231-97DA-12EDCA419973}" type="datetime8">
              <a:rPr lang="ar-BH" smtClean="0">
                <a:solidFill>
                  <a:srgbClr val="1F497D">
                    <a:lumMod val="90000"/>
                    <a:lumOff val="10000"/>
                  </a:srgbClr>
                </a:solidFill>
              </a:rPr>
              <a:pPr/>
              <a:t>21 حزيران، 21</a:t>
            </a:fld>
            <a:endParaRPr lang="ar-BH" dirty="0">
              <a:solidFill>
                <a:srgbClr val="1F497D">
                  <a:lumMod val="90000"/>
                  <a:lumOff val="10000"/>
                </a:srgbClr>
              </a:solidFill>
            </a:endParaRPr>
          </a:p>
        </p:txBody>
      </p:sp>
      <p:sp>
        <p:nvSpPr>
          <p:cNvPr id="5" name="Footer Placeholder 4"/>
          <p:cNvSpPr>
            <a:spLocks noGrp="1"/>
          </p:cNvSpPr>
          <p:nvPr>
            <p:ph type="ftr" sz="quarter" idx="11"/>
          </p:nvPr>
        </p:nvSpPr>
        <p:spPr/>
        <p:txBody>
          <a:bodyPr/>
          <a:lstStyle/>
          <a:p>
            <a:endParaRPr lang="ar-BH" dirty="0">
              <a:solidFill>
                <a:srgbClr val="1F497D">
                  <a:lumMod val="90000"/>
                  <a:lumOff val="10000"/>
                </a:srgbClr>
              </a:solidFill>
            </a:endParaRPr>
          </a:p>
        </p:txBody>
      </p:sp>
      <p:sp>
        <p:nvSpPr>
          <p:cNvPr id="6" name="Slide Number Placeholder 5"/>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a:t>
            </a:fld>
            <a:endParaRPr lang="ar-BH" dirty="0">
              <a:solidFill>
                <a:prstClr val="black">
                  <a:lumMod val="85000"/>
                  <a:lumOff val="15000"/>
                </a:prstClr>
              </a:solidFill>
            </a:endParaRPr>
          </a:p>
        </p:txBody>
      </p:sp>
    </p:spTree>
    <p:extLst>
      <p:ext uri="{BB962C8B-B14F-4D97-AF65-F5344CB8AC3E}">
        <p14:creationId xmlns:p14="http://schemas.microsoft.com/office/powerpoint/2010/main" val="180456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3242B1-93CB-4366-A1B9-7E944C3C229F}" type="datetime8">
              <a:rPr lang="ar-BH" smtClean="0">
                <a:solidFill>
                  <a:srgbClr val="1F497D">
                    <a:lumMod val="90000"/>
                    <a:lumOff val="10000"/>
                  </a:srgbClr>
                </a:solidFill>
              </a:rPr>
              <a:pPr/>
              <a:t>21 حزيران، 21</a:t>
            </a:fld>
            <a:endParaRPr lang="ar-BH" dirty="0">
              <a:solidFill>
                <a:srgbClr val="1F497D">
                  <a:lumMod val="90000"/>
                  <a:lumOff val="10000"/>
                </a:srgbClr>
              </a:solidFill>
            </a:endParaRPr>
          </a:p>
        </p:txBody>
      </p:sp>
      <p:sp>
        <p:nvSpPr>
          <p:cNvPr id="6" name="Footer Placeholder 5"/>
          <p:cNvSpPr>
            <a:spLocks noGrp="1"/>
          </p:cNvSpPr>
          <p:nvPr>
            <p:ph type="ftr" sz="quarter" idx="11"/>
          </p:nvPr>
        </p:nvSpPr>
        <p:spPr/>
        <p:txBody>
          <a:bodyPr/>
          <a:lstStyle/>
          <a:p>
            <a:endParaRPr lang="ar-BH" dirty="0">
              <a:solidFill>
                <a:srgbClr val="1F497D">
                  <a:lumMod val="90000"/>
                  <a:lumOff val="10000"/>
                </a:srgbClr>
              </a:solidFill>
            </a:endParaRPr>
          </a:p>
        </p:txBody>
      </p:sp>
      <p:sp>
        <p:nvSpPr>
          <p:cNvPr id="7" name="Slide Number Placeholder 6"/>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a:t>
            </a:fld>
            <a:endParaRPr lang="ar-BH" dirty="0">
              <a:solidFill>
                <a:prstClr val="black">
                  <a:lumMod val="85000"/>
                  <a:lumOff val="15000"/>
                </a:prstClr>
              </a:solidFill>
            </a:endParaRPr>
          </a:p>
        </p:txBody>
      </p:sp>
    </p:spTree>
    <p:extLst>
      <p:ext uri="{BB962C8B-B14F-4D97-AF65-F5344CB8AC3E}">
        <p14:creationId xmlns:p14="http://schemas.microsoft.com/office/powerpoint/2010/main" val="197425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0" y="1681164"/>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A56A78-B1ED-458E-AFBA-B651B5839732}" type="datetime8">
              <a:rPr lang="ar-BH" smtClean="0">
                <a:solidFill>
                  <a:srgbClr val="1F497D">
                    <a:lumMod val="90000"/>
                    <a:lumOff val="10000"/>
                  </a:srgbClr>
                </a:solidFill>
              </a:rPr>
              <a:pPr/>
              <a:t>21 حزيران، 21</a:t>
            </a:fld>
            <a:endParaRPr lang="ar-BH" dirty="0">
              <a:solidFill>
                <a:srgbClr val="1F497D">
                  <a:lumMod val="90000"/>
                  <a:lumOff val="10000"/>
                </a:srgbClr>
              </a:solidFill>
            </a:endParaRPr>
          </a:p>
        </p:txBody>
      </p:sp>
      <p:sp>
        <p:nvSpPr>
          <p:cNvPr id="8" name="Footer Placeholder 7"/>
          <p:cNvSpPr>
            <a:spLocks noGrp="1"/>
          </p:cNvSpPr>
          <p:nvPr>
            <p:ph type="ftr" sz="quarter" idx="11"/>
          </p:nvPr>
        </p:nvSpPr>
        <p:spPr/>
        <p:txBody>
          <a:bodyPr/>
          <a:lstStyle/>
          <a:p>
            <a:endParaRPr lang="ar-BH" dirty="0">
              <a:solidFill>
                <a:srgbClr val="1F497D">
                  <a:lumMod val="90000"/>
                  <a:lumOff val="10000"/>
                </a:srgbClr>
              </a:solidFill>
            </a:endParaRPr>
          </a:p>
        </p:txBody>
      </p:sp>
      <p:sp>
        <p:nvSpPr>
          <p:cNvPr id="9" name="Slide Number Placeholder 8"/>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a:t>
            </a:fld>
            <a:endParaRPr lang="ar-BH" dirty="0">
              <a:solidFill>
                <a:prstClr val="black">
                  <a:lumMod val="85000"/>
                  <a:lumOff val="15000"/>
                </a:prstClr>
              </a:solidFill>
            </a:endParaRPr>
          </a:p>
        </p:txBody>
      </p:sp>
    </p:spTree>
    <p:extLst>
      <p:ext uri="{BB962C8B-B14F-4D97-AF65-F5344CB8AC3E}">
        <p14:creationId xmlns:p14="http://schemas.microsoft.com/office/powerpoint/2010/main" val="216285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A0E460-F1E7-4147-ACBD-B5AC76A149A7}" type="datetime8">
              <a:rPr lang="ar-BH" smtClean="0">
                <a:solidFill>
                  <a:srgbClr val="1F497D">
                    <a:lumMod val="90000"/>
                    <a:lumOff val="10000"/>
                  </a:srgbClr>
                </a:solidFill>
              </a:rPr>
              <a:pPr/>
              <a:t>21 حزيران، 21</a:t>
            </a:fld>
            <a:endParaRPr lang="ar-BH" dirty="0">
              <a:solidFill>
                <a:srgbClr val="1F497D">
                  <a:lumMod val="90000"/>
                  <a:lumOff val="10000"/>
                </a:srgbClr>
              </a:solidFill>
            </a:endParaRPr>
          </a:p>
        </p:txBody>
      </p:sp>
      <p:sp>
        <p:nvSpPr>
          <p:cNvPr id="4" name="Footer Placeholder 3"/>
          <p:cNvSpPr>
            <a:spLocks noGrp="1"/>
          </p:cNvSpPr>
          <p:nvPr>
            <p:ph type="ftr" sz="quarter" idx="11"/>
          </p:nvPr>
        </p:nvSpPr>
        <p:spPr/>
        <p:txBody>
          <a:bodyPr/>
          <a:lstStyle/>
          <a:p>
            <a:endParaRPr lang="ar-BH" dirty="0">
              <a:solidFill>
                <a:srgbClr val="1F497D">
                  <a:lumMod val="90000"/>
                  <a:lumOff val="10000"/>
                </a:srgbClr>
              </a:solidFill>
            </a:endParaRPr>
          </a:p>
        </p:txBody>
      </p:sp>
      <p:sp>
        <p:nvSpPr>
          <p:cNvPr id="5" name="Slide Number Placeholder 4"/>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a:t>
            </a:fld>
            <a:endParaRPr lang="ar-BH" dirty="0">
              <a:solidFill>
                <a:prstClr val="black">
                  <a:lumMod val="85000"/>
                  <a:lumOff val="15000"/>
                </a:prstClr>
              </a:solidFill>
            </a:endParaRPr>
          </a:p>
        </p:txBody>
      </p:sp>
    </p:spTree>
    <p:extLst>
      <p:ext uri="{BB962C8B-B14F-4D97-AF65-F5344CB8AC3E}">
        <p14:creationId xmlns:p14="http://schemas.microsoft.com/office/powerpoint/2010/main" val="421261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solidFill>
                  <a:srgbClr val="000000">
                    <a:tint val="75000"/>
                  </a:srgbClr>
                </a:solidFill>
              </a:rPr>
              <a:pPr/>
              <a:t>21-Jun-21</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a:t>
            </a:fld>
            <a:endParaRPr lang="ar-BH" dirty="0">
              <a:solidFill>
                <a:prstClr val="black">
                  <a:lumMod val="85000"/>
                  <a:lumOff val="15000"/>
                </a:prstClr>
              </a:solidFill>
            </a:endParaRPr>
          </a:p>
        </p:txBody>
      </p:sp>
    </p:spTree>
    <p:extLst>
      <p:ext uri="{BB962C8B-B14F-4D97-AF65-F5344CB8AC3E}">
        <p14:creationId xmlns:p14="http://schemas.microsoft.com/office/powerpoint/2010/main" val="208709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AD3CAE-BDA9-49D2-985A-E91DCE48B112}" type="datetime8">
              <a:rPr lang="ar-BH" smtClean="0">
                <a:solidFill>
                  <a:srgbClr val="1F497D">
                    <a:lumMod val="90000"/>
                    <a:lumOff val="10000"/>
                  </a:srgbClr>
                </a:solidFill>
              </a:rPr>
              <a:pPr/>
              <a:t>21 حزيران، 21</a:t>
            </a:fld>
            <a:endParaRPr lang="ar-BH" dirty="0">
              <a:solidFill>
                <a:srgbClr val="1F497D">
                  <a:lumMod val="90000"/>
                  <a:lumOff val="10000"/>
                </a:srgbClr>
              </a:solidFill>
            </a:endParaRPr>
          </a:p>
        </p:txBody>
      </p:sp>
      <p:sp>
        <p:nvSpPr>
          <p:cNvPr id="6" name="Footer Placeholder 5"/>
          <p:cNvSpPr>
            <a:spLocks noGrp="1"/>
          </p:cNvSpPr>
          <p:nvPr>
            <p:ph type="ftr" sz="quarter" idx="11"/>
          </p:nvPr>
        </p:nvSpPr>
        <p:spPr/>
        <p:txBody>
          <a:bodyPr/>
          <a:lstStyle/>
          <a:p>
            <a:endParaRPr lang="ar-BH" dirty="0">
              <a:solidFill>
                <a:srgbClr val="1F497D">
                  <a:lumMod val="90000"/>
                  <a:lumOff val="10000"/>
                </a:srgbClr>
              </a:solidFill>
            </a:endParaRPr>
          </a:p>
        </p:txBody>
      </p:sp>
      <p:sp>
        <p:nvSpPr>
          <p:cNvPr id="7" name="Slide Number Placeholder 6"/>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a:t>
            </a:fld>
            <a:endParaRPr lang="ar-BH" dirty="0">
              <a:solidFill>
                <a:prstClr val="black">
                  <a:lumMod val="85000"/>
                  <a:lumOff val="15000"/>
                </a:prstClr>
              </a:solidFill>
            </a:endParaRPr>
          </a:p>
        </p:txBody>
      </p:sp>
    </p:spTree>
    <p:extLst>
      <p:ext uri="{BB962C8B-B14F-4D97-AF65-F5344CB8AC3E}">
        <p14:creationId xmlns:p14="http://schemas.microsoft.com/office/powerpoint/2010/main" val="424801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dirty="0"/>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2B9047-1E3B-49CF-B061-01B815BA232C}" type="datetime8">
              <a:rPr lang="ar-BH" smtClean="0">
                <a:solidFill>
                  <a:srgbClr val="1F497D">
                    <a:lumMod val="90000"/>
                    <a:lumOff val="10000"/>
                  </a:srgbClr>
                </a:solidFill>
              </a:rPr>
              <a:pPr/>
              <a:t>21 حزيران، 21</a:t>
            </a:fld>
            <a:endParaRPr lang="ar-BH" dirty="0">
              <a:solidFill>
                <a:srgbClr val="1F497D">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a:t>
            </a:fld>
            <a:endParaRPr lang="ar-BH" dirty="0">
              <a:solidFill>
                <a:prstClr val="black">
                  <a:lumMod val="85000"/>
                  <a:lumOff val="15000"/>
                </a:prstClr>
              </a:solidFill>
            </a:endParaRPr>
          </a:p>
        </p:txBody>
      </p:sp>
    </p:spTree>
    <p:extLst>
      <p:ext uri="{BB962C8B-B14F-4D97-AF65-F5344CB8AC3E}">
        <p14:creationId xmlns:p14="http://schemas.microsoft.com/office/powerpoint/2010/main" val="263184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4"/>
            </p:custDataLst>
            <p:extLst>
              <p:ext uri="{D42A27DB-BD31-4B8C-83A1-F6EECF244321}">
                <p14:modId xmlns:p14="http://schemas.microsoft.com/office/powerpoint/2010/main" val="3540805391"/>
              </p:ext>
            </p:extLst>
          </p:nvPr>
        </p:nvGraphicFramePr>
        <p:xfrm>
          <a:off x="1513" y="1135"/>
          <a:ext cx="1512" cy="1134"/>
        </p:xfrm>
        <a:graphic>
          <a:graphicData uri="http://schemas.openxmlformats.org/presentationml/2006/ole">
            <mc:AlternateContent xmlns:mc="http://schemas.openxmlformats.org/markup-compatibility/2006">
              <mc:Choice xmlns:v="urn:schemas-microsoft-com:vml" Requires="v">
                <p:oleObj name="think-cell Slide" r:id="rId15" imgW="311" imgH="317" progId="TCLayout.ActiveDocument.1">
                  <p:embed/>
                </p:oleObj>
              </mc:Choice>
              <mc:Fallback>
                <p:oleObj name="think-cell Slide" r:id="rId15" imgW="311" imgH="317" progId="TCLayout.ActiveDocument.1">
                  <p:embed/>
                  <p:pic>
                    <p:nvPicPr>
                      <p:cNvPr id="7" name="Object 6" hidden="1"/>
                      <p:cNvPicPr/>
                      <p:nvPr/>
                    </p:nvPicPr>
                    <p:blipFill>
                      <a:blip r:embed="rId16"/>
                      <a:stretch>
                        <a:fillRect/>
                      </a:stretch>
                    </p:blipFill>
                    <p:spPr>
                      <a:xfrm>
                        <a:off x="1513" y="1135"/>
                        <a:ext cx="1512" cy="1134"/>
                      </a:xfrm>
                      <a:prstGeom prst="rect">
                        <a:avLst/>
                      </a:prstGeom>
                    </p:spPr>
                  </p:pic>
                </p:oleObj>
              </mc:Fallback>
            </mc:AlternateContent>
          </a:graphicData>
        </a:graphic>
      </p:graphicFrame>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1071125" rtl="1"/>
            <a:fld id="{B18F9BB2-F533-4C14-A8CE-CC3B94A9F3EF}" type="datetime8">
              <a:rPr lang="ar-BH" smtClean="0">
                <a:solidFill>
                  <a:srgbClr val="1F497D">
                    <a:lumMod val="90000"/>
                    <a:lumOff val="10000"/>
                  </a:srgbClr>
                </a:solidFill>
              </a:rPr>
              <a:pPr defTabSz="1071125" rtl="1"/>
              <a:t>21 حزيران، 21</a:t>
            </a:fld>
            <a:endParaRPr lang="ar-BH" dirty="0">
              <a:solidFill>
                <a:srgbClr val="1F497D">
                  <a:lumMod val="90000"/>
                  <a:lumOff val="10000"/>
                </a:srgbClr>
              </a:solidFill>
            </a:endParaRPr>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1071125" rtl="1"/>
            <a:endParaRPr lang="ar-BH" dirty="0">
              <a:solidFill>
                <a:srgbClr val="1F497D">
                  <a:lumMod val="90000"/>
                  <a:lumOff val="10000"/>
                </a:srgbClr>
              </a:solidFill>
            </a:endParaRPr>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071125" rtl="1"/>
            <a:fld id="{1E4143D0-3275-4C6F-A68D-93F4D72A1F09}" type="slidenum">
              <a:rPr lang="ar-BH" smtClean="0">
                <a:solidFill>
                  <a:prstClr val="black">
                    <a:lumMod val="85000"/>
                    <a:lumOff val="15000"/>
                  </a:prstClr>
                </a:solidFill>
              </a:rPr>
              <a:pPr defTabSz="1071125" rtl="1"/>
              <a:t>‹#›</a:t>
            </a:fld>
            <a:endParaRPr lang="ar-BH" dirty="0">
              <a:solidFill>
                <a:prstClr val="black">
                  <a:lumMod val="85000"/>
                  <a:lumOff val="15000"/>
                </a:prstClr>
              </a:solidFill>
            </a:endParaRPr>
          </a:p>
        </p:txBody>
      </p:sp>
    </p:spTree>
    <p:extLst>
      <p:ext uri="{BB962C8B-B14F-4D97-AF65-F5344CB8AC3E}">
        <p14:creationId xmlns:p14="http://schemas.microsoft.com/office/powerpoint/2010/main" val="1358430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80.png"/><Relationship Id="rId18" Type="http://schemas.openxmlformats.org/officeDocument/2006/relationships/image" Target="../media/image66.svg"/><Relationship Id="rId26" Type="http://schemas.openxmlformats.org/officeDocument/2006/relationships/image" Target="../media/image90.svg"/><Relationship Id="rId3" Type="http://schemas.openxmlformats.org/officeDocument/2006/relationships/image" Target="../media/image71.png"/><Relationship Id="rId21" Type="http://schemas.openxmlformats.org/officeDocument/2006/relationships/image" Target="../media/image85.png"/><Relationship Id="rId7" Type="http://schemas.openxmlformats.org/officeDocument/2006/relationships/image" Target="../media/image75.png"/><Relationship Id="rId12" Type="http://schemas.openxmlformats.org/officeDocument/2006/relationships/image" Target="../media/image79.svg"/><Relationship Id="rId17" Type="http://schemas.openxmlformats.org/officeDocument/2006/relationships/image" Target="../media/image65.png"/><Relationship Id="rId25" Type="http://schemas.openxmlformats.org/officeDocument/2006/relationships/image" Target="../media/image89.png"/><Relationship Id="rId2" Type="http://schemas.openxmlformats.org/officeDocument/2006/relationships/image" Target="../media/image70.jpg"/><Relationship Id="rId16" Type="http://schemas.openxmlformats.org/officeDocument/2006/relationships/image" Target="../media/image82.svg"/><Relationship Id="rId20" Type="http://schemas.openxmlformats.org/officeDocument/2006/relationships/image" Target="../media/image84.svg"/><Relationship Id="rId1" Type="http://schemas.openxmlformats.org/officeDocument/2006/relationships/slideLayout" Target="../slideLayouts/slideLayout3.xml"/><Relationship Id="rId6" Type="http://schemas.openxmlformats.org/officeDocument/2006/relationships/image" Target="../media/image74.svg"/><Relationship Id="rId11" Type="http://schemas.openxmlformats.org/officeDocument/2006/relationships/image" Target="../media/image78.png"/><Relationship Id="rId24" Type="http://schemas.openxmlformats.org/officeDocument/2006/relationships/image" Target="../media/image88.svg"/><Relationship Id="rId5" Type="http://schemas.openxmlformats.org/officeDocument/2006/relationships/image" Target="../media/image73.png"/><Relationship Id="rId15" Type="http://schemas.openxmlformats.org/officeDocument/2006/relationships/image" Target="../media/image81.png"/><Relationship Id="rId23" Type="http://schemas.openxmlformats.org/officeDocument/2006/relationships/image" Target="../media/image87.png"/><Relationship Id="rId10" Type="http://schemas.openxmlformats.org/officeDocument/2006/relationships/image" Target="../media/image77.svg"/><Relationship Id="rId19" Type="http://schemas.openxmlformats.org/officeDocument/2006/relationships/image" Target="../media/image83.png"/><Relationship Id="rId4" Type="http://schemas.openxmlformats.org/officeDocument/2006/relationships/image" Target="../media/image72.svg"/><Relationship Id="rId9" Type="http://schemas.openxmlformats.org/officeDocument/2006/relationships/image" Target="../media/image76.png"/><Relationship Id="rId14" Type="http://schemas.openxmlformats.org/officeDocument/2006/relationships/image" Target="../media/image20.svg"/><Relationship Id="rId22" Type="http://schemas.openxmlformats.org/officeDocument/2006/relationships/image" Target="../media/image86.svg"/><Relationship Id="rId27"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12.png"/><Relationship Id="rId2" Type="http://schemas.openxmlformats.org/officeDocument/2006/relationships/image" Target="../media/image29.jp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93.svg"/></Relationships>
</file>

<file path=ppt/slides/_rels/slide1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46.jp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0.sv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93.svg"/><Relationship Id="rId4" Type="http://schemas.openxmlformats.org/officeDocument/2006/relationships/image" Target="../media/image92.png"/></Relationships>
</file>

<file path=ppt/slides/_rels/slide1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46.jp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98.svg"/></Relationships>
</file>

<file path=ppt/slides/_rels/slide1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9.jp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2.png"/><Relationship Id="rId2" Type="http://schemas.openxmlformats.org/officeDocument/2006/relationships/image" Target="../media/image95.jpg"/><Relationship Id="rId1" Type="http://schemas.openxmlformats.org/officeDocument/2006/relationships/slideLayout" Target="../slideLayouts/slideLayout3.xml"/><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svg"/></Relationships>
</file>

<file path=ppt/slides/_rels/slide18.xml.rels><?xml version="1.0" encoding="UTF-8" standalone="yes"?>
<Relationships xmlns="http://schemas.openxmlformats.org/package/2006/relationships"><Relationship Id="rId8" Type="http://schemas.openxmlformats.org/officeDocument/2006/relationships/image" Target="../media/image108.svg"/><Relationship Id="rId13" Type="http://schemas.microsoft.com/office/2007/relationships/hdphoto" Target="../media/hdphoto1.wdp"/><Relationship Id="rId3" Type="http://schemas.openxmlformats.org/officeDocument/2006/relationships/image" Target="../media/image101.png"/><Relationship Id="rId7" Type="http://schemas.openxmlformats.org/officeDocument/2006/relationships/image" Target="../media/image107.png"/><Relationship Id="rId12" Type="http://schemas.openxmlformats.org/officeDocument/2006/relationships/image" Target="../media/image112.png"/><Relationship Id="rId2" Type="http://schemas.openxmlformats.org/officeDocument/2006/relationships/image" Target="../media/image46.jpg"/><Relationship Id="rId1" Type="http://schemas.openxmlformats.org/officeDocument/2006/relationships/slideLayout" Target="../slideLayouts/slideLayout3.xml"/><Relationship Id="rId6" Type="http://schemas.openxmlformats.org/officeDocument/2006/relationships/image" Target="../media/image106.sv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svg"/><Relationship Id="rId4" Type="http://schemas.openxmlformats.org/officeDocument/2006/relationships/image" Target="../media/image102.svg"/><Relationship Id="rId9" Type="http://schemas.openxmlformats.org/officeDocument/2006/relationships/image" Target="../media/image109.png"/><Relationship Id="rId1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16.svg"/><Relationship Id="rId13" Type="http://schemas.openxmlformats.org/officeDocument/2006/relationships/image" Target="../media/image121.png"/><Relationship Id="rId18" Type="http://schemas.openxmlformats.org/officeDocument/2006/relationships/image" Target="../media/image126.png"/><Relationship Id="rId3" Type="http://schemas.openxmlformats.org/officeDocument/2006/relationships/image" Target="../media/image32.png"/><Relationship Id="rId7" Type="http://schemas.openxmlformats.org/officeDocument/2006/relationships/image" Target="../media/image115.png"/><Relationship Id="rId12" Type="http://schemas.openxmlformats.org/officeDocument/2006/relationships/image" Target="../media/image120.svg"/><Relationship Id="rId17" Type="http://schemas.openxmlformats.org/officeDocument/2006/relationships/image" Target="../media/image125.svg"/><Relationship Id="rId2" Type="http://schemas.openxmlformats.org/officeDocument/2006/relationships/image" Target="../media/image113.jpg"/><Relationship Id="rId16" Type="http://schemas.openxmlformats.org/officeDocument/2006/relationships/image" Target="../media/image124.png"/><Relationship Id="rId20"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84.svg"/><Relationship Id="rId11" Type="http://schemas.openxmlformats.org/officeDocument/2006/relationships/image" Target="../media/image119.png"/><Relationship Id="rId5" Type="http://schemas.openxmlformats.org/officeDocument/2006/relationships/image" Target="../media/image114.png"/><Relationship Id="rId15" Type="http://schemas.openxmlformats.org/officeDocument/2006/relationships/image" Target="../media/image123.png"/><Relationship Id="rId10" Type="http://schemas.openxmlformats.org/officeDocument/2006/relationships/image" Target="../media/image118.svg"/><Relationship Id="rId19" Type="http://schemas.microsoft.com/office/2007/relationships/hdphoto" Target="../media/hdphoto2.wdp"/><Relationship Id="rId4" Type="http://schemas.openxmlformats.org/officeDocument/2006/relationships/image" Target="../media/image33.svg"/><Relationship Id="rId9" Type="http://schemas.openxmlformats.org/officeDocument/2006/relationships/image" Target="../media/image117.png"/><Relationship Id="rId14" Type="http://schemas.openxmlformats.org/officeDocument/2006/relationships/image" Target="../media/image122.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127.png"/><Relationship Id="rId7" Type="http://schemas.openxmlformats.org/officeDocument/2006/relationships/image" Target="../media/image12.png"/><Relationship Id="rId2" Type="http://schemas.openxmlformats.org/officeDocument/2006/relationships/image" Target="../media/image48.jpg"/><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28.svg"/></Relationships>
</file>

<file path=ppt/slides/_rels/slide2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1.svg"/></Relationships>
</file>

<file path=ppt/slides/_rels/slide22.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4.jpg"/><Relationship Id="rId16" Type="http://schemas.openxmlformats.org/officeDocument/2006/relationships/image" Target="../media/image26.svg"/><Relationship Id="rId1" Type="http://schemas.openxmlformats.org/officeDocument/2006/relationships/slideLayout" Target="../slideLayouts/slideLayout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43.svg"/><Relationship Id="rId3" Type="http://schemas.openxmlformats.org/officeDocument/2006/relationships/image" Target="../media/image25.png"/><Relationship Id="rId21" Type="http://schemas.openxmlformats.org/officeDocument/2006/relationships/image" Target="../media/image12.png"/><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42.png"/><Relationship Id="rId2" Type="http://schemas.openxmlformats.org/officeDocument/2006/relationships/image" Target="../media/image29.jpg"/><Relationship Id="rId16" Type="http://schemas.openxmlformats.org/officeDocument/2006/relationships/image" Target="../media/image41.svg"/><Relationship Id="rId20" Type="http://schemas.openxmlformats.org/officeDocument/2006/relationships/image" Target="../media/image45.svg"/><Relationship Id="rId1" Type="http://schemas.openxmlformats.org/officeDocument/2006/relationships/slideLayout" Target="../slideLayouts/slideLayout3.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19" Type="http://schemas.openxmlformats.org/officeDocument/2006/relationships/image" Target="../media/image44.png"/><Relationship Id="rId4" Type="http://schemas.openxmlformats.org/officeDocument/2006/relationships/image" Target="../media/image26.svg"/><Relationship Id="rId9" Type="http://schemas.openxmlformats.org/officeDocument/2006/relationships/image" Target="../media/image34.png"/><Relationship Id="rId14" Type="http://schemas.openxmlformats.org/officeDocument/2006/relationships/image" Target="../media/image39.svg"/></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46.jp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47.emf"/></Relationships>
</file>

<file path=ppt/slides/_rels/slide6.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g"/><Relationship Id="rId1" Type="http://schemas.openxmlformats.org/officeDocument/2006/relationships/slideLayout" Target="../slideLayouts/slideLayout3.xml"/><Relationship Id="rId6" Type="http://schemas.openxmlformats.org/officeDocument/2006/relationships/image" Target="../media/image52.svg"/><Relationship Id="rId11" Type="http://schemas.openxmlformats.org/officeDocument/2006/relationships/image" Target="../media/image12.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7.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3" Type="http://schemas.openxmlformats.org/officeDocument/2006/relationships/image" Target="../media/image49.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image" Target="../media/image46.jpg"/><Relationship Id="rId1" Type="http://schemas.openxmlformats.org/officeDocument/2006/relationships/slideLayout" Target="../slideLayouts/slideLayout3.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12.png"/><Relationship Id="rId10" Type="http://schemas.openxmlformats.org/officeDocument/2006/relationships/image" Target="../media/image62.svg"/><Relationship Id="rId4" Type="http://schemas.openxmlformats.org/officeDocument/2006/relationships/image" Target="../media/image50.svg"/><Relationship Id="rId9" Type="http://schemas.openxmlformats.org/officeDocument/2006/relationships/image" Target="../media/image61.png"/><Relationship Id="rId14" Type="http://schemas.openxmlformats.org/officeDocument/2006/relationships/image" Target="../media/image66.sv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12.png"/><Relationship Id="rId2" Type="http://schemas.openxmlformats.org/officeDocument/2006/relationships/image" Target="../media/image46.jpg"/><Relationship Id="rId1" Type="http://schemas.openxmlformats.org/officeDocument/2006/relationships/slideLayout" Target="../slideLayouts/slideLayout3.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50.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4307352"/>
            <a:ext cx="12191999" cy="669707"/>
          </a:xfrm>
          <a:solidFill>
            <a:schemeClr val="accent3">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oAutofit/>
          </a:bodyPr>
          <a:lstStyle/>
          <a:p>
            <a:pPr algn="ctr" rtl="1"/>
            <a:r>
              <a:rPr lang="ar-BH" sz="2800" b="1" dirty="0">
                <a:solidFill>
                  <a:srgbClr val="323130"/>
                </a:solidFill>
                <a:latin typeface="Sakkal Majalla" panose="02000000000000000000" pitchFamily="2" charset="-78"/>
                <a:cs typeface="Sakkal Majalla" panose="02000000000000000000" pitchFamily="2" charset="-78"/>
              </a:rPr>
              <a:t>استراتيجية الأمن الغذائي في مملكة البحرين</a:t>
            </a:r>
            <a:endParaRPr lang="ar-BH" sz="2800" b="1" dirty="0">
              <a:solidFill>
                <a:schemeClr val="accent6"/>
              </a:solidFill>
              <a:latin typeface="Sakkal Majalla" panose="02000000000000000000" pitchFamily="2" charset="-78"/>
              <a:cs typeface="Sakkal Majalla" panose="02000000000000000000" pitchFamily="2" charset="-78"/>
            </a:endParaRPr>
          </a:p>
        </p:txBody>
      </p:sp>
      <p:cxnSp>
        <p:nvCxnSpPr>
          <p:cNvPr id="3" name="Straight Connector 2"/>
          <p:cNvCxnSpPr>
            <a:cxnSpLocks/>
          </p:cNvCxnSpPr>
          <p:nvPr/>
        </p:nvCxnSpPr>
        <p:spPr>
          <a:xfrm>
            <a:off x="17252" y="5542294"/>
            <a:ext cx="12161472" cy="0"/>
          </a:xfrm>
          <a:prstGeom prst="line">
            <a:avLst/>
          </a:prstGeom>
          <a:ln w="38100">
            <a:solidFill>
              <a:srgbClr val="D9C793"/>
            </a:solidFill>
          </a:ln>
        </p:spPr>
        <p:style>
          <a:lnRef idx="1">
            <a:schemeClr val="accent1"/>
          </a:lnRef>
          <a:fillRef idx="0">
            <a:schemeClr val="accent1"/>
          </a:fillRef>
          <a:effectRef idx="0">
            <a:schemeClr val="accent1"/>
          </a:effectRef>
          <a:fontRef idx="minor">
            <a:schemeClr val="tx1"/>
          </a:fontRef>
        </p:style>
      </p:cxnSp>
      <p:sp>
        <p:nvSpPr>
          <p:cNvPr id="6" name="Title 3">
            <a:extLst>
              <a:ext uri="{FF2B5EF4-FFF2-40B4-BE49-F238E27FC236}">
                <a16:creationId xmlns:a16="http://schemas.microsoft.com/office/drawing/2014/main" id="{E5F4F79F-4E28-4CE5-974A-BA5A0DD6D0D2}"/>
              </a:ext>
            </a:extLst>
          </p:cNvPr>
          <p:cNvSpPr txBox="1">
            <a:spLocks/>
          </p:cNvSpPr>
          <p:nvPr/>
        </p:nvSpPr>
        <p:spPr>
          <a:xfrm>
            <a:off x="10165074" y="5399815"/>
            <a:ext cx="1910414" cy="669706"/>
          </a:xfrm>
          <a:prstGeom prst="rect">
            <a:avLst/>
          </a:prstGeom>
        </p:spPr>
        <p:txBody>
          <a:bodyPr vert="horz" lIns="91440" tIns="45720" rIns="91440" bIns="45720" rtlCol="0" anchor="b">
            <a:normAutofit/>
          </a:bodyPr>
          <a:lstStyle>
            <a:lvl1pPr algn="l" defTabSz="914418"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ar-BH" sz="2400" b="1" dirty="0">
                <a:solidFill>
                  <a:schemeClr val="bg2">
                    <a:lumMod val="25000"/>
                  </a:schemeClr>
                </a:solidFill>
                <a:latin typeface="Sakkal Majalla" panose="02000000000000000000" pitchFamily="2" charset="-78"/>
                <a:cs typeface="Sakkal Majalla" panose="02000000000000000000" pitchFamily="2" charset="-78"/>
              </a:rPr>
              <a:t>يونيو 2021 </a:t>
            </a:r>
          </a:p>
        </p:txBody>
      </p:sp>
      <p:pic>
        <p:nvPicPr>
          <p:cNvPr id="5" name="Picture 4">
            <a:extLst>
              <a:ext uri="{FF2B5EF4-FFF2-40B4-BE49-F238E27FC236}">
                <a16:creationId xmlns:a16="http://schemas.microsoft.com/office/drawing/2014/main" id="{9EE80F5B-D1DC-4BC5-B09A-E0233A5DE50D}"/>
              </a:ext>
            </a:extLst>
          </p:cNvPr>
          <p:cNvPicPr>
            <a:picLocks noChangeAspect="1"/>
          </p:cNvPicPr>
          <p:nvPr/>
        </p:nvPicPr>
        <p:blipFill>
          <a:blip r:embed="rId3"/>
          <a:stretch>
            <a:fillRect/>
          </a:stretch>
        </p:blipFill>
        <p:spPr>
          <a:xfrm>
            <a:off x="4692258" y="444697"/>
            <a:ext cx="3375989" cy="1794832"/>
          </a:xfrm>
          <a:prstGeom prst="rect">
            <a:avLst/>
          </a:prstGeom>
        </p:spPr>
      </p:pic>
      <p:sp>
        <p:nvSpPr>
          <p:cNvPr id="2" name="Rectangle 1">
            <a:extLst>
              <a:ext uri="{FF2B5EF4-FFF2-40B4-BE49-F238E27FC236}">
                <a16:creationId xmlns:a16="http://schemas.microsoft.com/office/drawing/2014/main" id="{14213FCE-BDD9-4731-9E78-DACE36AEA37C}"/>
              </a:ext>
            </a:extLst>
          </p:cNvPr>
          <p:cNvSpPr/>
          <p:nvPr/>
        </p:nvSpPr>
        <p:spPr>
          <a:xfrm>
            <a:off x="5326117" y="2318476"/>
            <a:ext cx="2108269" cy="646331"/>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p>
          <a:p>
            <a:r>
              <a:rPr lang="ar-BH" b="1" dirty="0">
                <a:latin typeface="Sakkal Majalla" panose="02000000000000000000" pitchFamily="2" charset="-78"/>
                <a:cs typeface="Sakkal Majalla" panose="02000000000000000000" pitchFamily="2" charset="-78"/>
              </a:rPr>
              <a:t>وكالة الثروة الحيوانية       </a:t>
            </a:r>
            <a:endParaRPr lang="en-US"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30348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88E8388-8CBD-46B7-90DE-862838769F99}"/>
              </a:ext>
            </a:extLst>
          </p:cNvPr>
          <p:cNvSpPr/>
          <p:nvPr/>
        </p:nvSpPr>
        <p:spPr>
          <a:xfrm>
            <a:off x="924127" y="982494"/>
            <a:ext cx="4834647" cy="5136198"/>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 name="Rectangle 2">
            <a:extLst>
              <a:ext uri="{FF2B5EF4-FFF2-40B4-BE49-F238E27FC236}">
                <a16:creationId xmlns:a16="http://schemas.microsoft.com/office/drawing/2014/main" id="{F04A4B14-0AFE-4A34-90F4-87CF7220B494}"/>
              </a:ext>
            </a:extLst>
          </p:cNvPr>
          <p:cNvSpPr/>
          <p:nvPr/>
        </p:nvSpPr>
        <p:spPr>
          <a:xfrm>
            <a:off x="6923161" y="982494"/>
            <a:ext cx="4759758" cy="5136203"/>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50EB6A-EEEC-45F2-B18B-72B329185268}"/>
              </a:ext>
            </a:extLst>
          </p:cNvPr>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10</a:t>
            </a:fld>
            <a:endParaRPr lang="ar-BH" dirty="0">
              <a:solidFill>
                <a:prstClr val="black">
                  <a:lumMod val="85000"/>
                  <a:lumOff val="15000"/>
                </a:prstClr>
              </a:solidFill>
            </a:endParaRPr>
          </a:p>
        </p:txBody>
      </p:sp>
      <p:cxnSp>
        <p:nvCxnSpPr>
          <p:cNvPr id="13" name="Straight Connector 12">
            <a:extLst>
              <a:ext uri="{FF2B5EF4-FFF2-40B4-BE49-F238E27FC236}">
                <a16:creationId xmlns:a16="http://schemas.microsoft.com/office/drawing/2014/main" id="{3740C274-9637-4F3B-82C7-BEE3916191DA}"/>
              </a:ext>
            </a:extLst>
          </p:cNvPr>
          <p:cNvCxnSpPr>
            <a:cxnSpLocks/>
          </p:cNvCxnSpPr>
          <p:nvPr/>
        </p:nvCxnSpPr>
        <p:spPr>
          <a:xfrm>
            <a:off x="17015" y="639703"/>
            <a:ext cx="12137987" cy="0"/>
          </a:xfrm>
          <a:prstGeom prst="line">
            <a:avLst/>
          </a:prstGeom>
          <a:ln w="38100">
            <a:solidFill>
              <a:srgbClr val="C3AA6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0D7F29-0026-4982-B059-99DE7D9D0C1E}"/>
              </a:ext>
            </a:extLst>
          </p:cNvPr>
          <p:cNvSpPr/>
          <p:nvPr/>
        </p:nvSpPr>
        <p:spPr>
          <a:xfrm>
            <a:off x="17015" y="129659"/>
            <a:ext cx="2108269" cy="369332"/>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endParaRPr lang="en-US" b="1" dirty="0">
              <a:latin typeface="Sakkal Majalla" panose="02000000000000000000" pitchFamily="2" charset="-78"/>
              <a:cs typeface="Sakkal Majalla" panose="02000000000000000000" pitchFamily="2" charset="-78"/>
            </a:endParaRPr>
          </a:p>
        </p:txBody>
      </p:sp>
      <p:cxnSp>
        <p:nvCxnSpPr>
          <p:cNvPr id="16" name="Straight Connector 15">
            <a:extLst>
              <a:ext uri="{FF2B5EF4-FFF2-40B4-BE49-F238E27FC236}">
                <a16:creationId xmlns:a16="http://schemas.microsoft.com/office/drawing/2014/main" id="{BC5CD6CF-39BF-4882-BBD4-39FD9C57D5F6}"/>
              </a:ext>
            </a:extLst>
          </p:cNvPr>
          <p:cNvCxnSpPr/>
          <p:nvPr/>
        </p:nvCxnSpPr>
        <p:spPr>
          <a:xfrm>
            <a:off x="2257425" y="38662"/>
            <a:ext cx="0" cy="551326"/>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sp>
        <p:nvSpPr>
          <p:cNvPr id="14" name="TextBox 13">
            <a:extLst>
              <a:ext uri="{FF2B5EF4-FFF2-40B4-BE49-F238E27FC236}">
                <a16:creationId xmlns:a16="http://schemas.microsoft.com/office/drawing/2014/main" id="{162F716A-0FCB-4722-A435-04A9236A0D71}"/>
              </a:ext>
            </a:extLst>
          </p:cNvPr>
          <p:cNvSpPr txBox="1"/>
          <p:nvPr/>
        </p:nvSpPr>
        <p:spPr>
          <a:xfrm>
            <a:off x="7101942" y="1429544"/>
            <a:ext cx="3613042"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المخزون الغذائي الاستراتيجي</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2" name="TextBox 21">
            <a:extLst>
              <a:ext uri="{FF2B5EF4-FFF2-40B4-BE49-F238E27FC236}">
                <a16:creationId xmlns:a16="http://schemas.microsoft.com/office/drawing/2014/main" id="{29B4A544-28C1-46DC-A0B4-5FDAA94847D5}"/>
              </a:ext>
            </a:extLst>
          </p:cNvPr>
          <p:cNvSpPr txBox="1"/>
          <p:nvPr/>
        </p:nvSpPr>
        <p:spPr>
          <a:xfrm>
            <a:off x="7101942" y="2230118"/>
            <a:ext cx="3613042"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البنية التحتية</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3" name="TextBox 22">
            <a:extLst>
              <a:ext uri="{FF2B5EF4-FFF2-40B4-BE49-F238E27FC236}">
                <a16:creationId xmlns:a16="http://schemas.microsoft.com/office/drawing/2014/main" id="{155A1BE8-825D-429C-84F2-A1F917C707CD}"/>
              </a:ext>
            </a:extLst>
          </p:cNvPr>
          <p:cNvSpPr txBox="1"/>
          <p:nvPr/>
        </p:nvSpPr>
        <p:spPr>
          <a:xfrm>
            <a:off x="7101942" y="3002318"/>
            <a:ext cx="3613042"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الإنتاج الغذائي المحلي</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5" name="TextBox 24">
            <a:extLst>
              <a:ext uri="{FF2B5EF4-FFF2-40B4-BE49-F238E27FC236}">
                <a16:creationId xmlns:a16="http://schemas.microsoft.com/office/drawing/2014/main" id="{0BB7BA20-FA7D-424C-931A-30EDB2A6A83A}"/>
              </a:ext>
            </a:extLst>
          </p:cNvPr>
          <p:cNvSpPr txBox="1"/>
          <p:nvPr/>
        </p:nvSpPr>
        <p:spPr>
          <a:xfrm>
            <a:off x="7101940" y="3774518"/>
            <a:ext cx="3613043"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الإحصاءات والمعلومات والرصد</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6" name="TextBox 25">
            <a:extLst>
              <a:ext uri="{FF2B5EF4-FFF2-40B4-BE49-F238E27FC236}">
                <a16:creationId xmlns:a16="http://schemas.microsoft.com/office/drawing/2014/main" id="{EE6102AB-92E1-4982-A319-6CD51D4537C8}"/>
              </a:ext>
            </a:extLst>
          </p:cNvPr>
          <p:cNvSpPr txBox="1"/>
          <p:nvPr/>
        </p:nvSpPr>
        <p:spPr>
          <a:xfrm>
            <a:off x="7101940" y="4571940"/>
            <a:ext cx="3613043"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الاستثمارات الداخلية والخارجية</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7" name="TextBox 26">
            <a:extLst>
              <a:ext uri="{FF2B5EF4-FFF2-40B4-BE49-F238E27FC236}">
                <a16:creationId xmlns:a16="http://schemas.microsoft.com/office/drawing/2014/main" id="{264905CE-E782-4CDB-A675-813918AA6782}"/>
              </a:ext>
            </a:extLst>
          </p:cNvPr>
          <p:cNvSpPr txBox="1"/>
          <p:nvPr/>
        </p:nvSpPr>
        <p:spPr>
          <a:xfrm>
            <a:off x="7101941" y="5352870"/>
            <a:ext cx="3613042"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دعم الطحين</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8" name="TextBox 27">
            <a:extLst>
              <a:ext uri="{FF2B5EF4-FFF2-40B4-BE49-F238E27FC236}">
                <a16:creationId xmlns:a16="http://schemas.microsoft.com/office/drawing/2014/main" id="{EC04AB53-DDC6-4F39-9953-8795C81DBD66}"/>
              </a:ext>
            </a:extLst>
          </p:cNvPr>
          <p:cNvSpPr txBox="1"/>
          <p:nvPr/>
        </p:nvSpPr>
        <p:spPr>
          <a:xfrm>
            <a:off x="1041762" y="1456751"/>
            <a:ext cx="3613043"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الاستيراد</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9" name="TextBox 28">
            <a:extLst>
              <a:ext uri="{FF2B5EF4-FFF2-40B4-BE49-F238E27FC236}">
                <a16:creationId xmlns:a16="http://schemas.microsoft.com/office/drawing/2014/main" id="{C0864143-7D89-40B4-8EE4-7F243061F5AD}"/>
              </a:ext>
            </a:extLst>
          </p:cNvPr>
          <p:cNvSpPr txBox="1"/>
          <p:nvPr/>
        </p:nvSpPr>
        <p:spPr>
          <a:xfrm>
            <a:off x="1041762" y="2230118"/>
            <a:ext cx="3613043"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الفاقد والمهدر من الاغذية</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0" name="TextBox 29">
            <a:extLst>
              <a:ext uri="{FF2B5EF4-FFF2-40B4-BE49-F238E27FC236}">
                <a16:creationId xmlns:a16="http://schemas.microsoft.com/office/drawing/2014/main" id="{9D364872-5237-468A-9D8F-0BAF7042E103}"/>
              </a:ext>
            </a:extLst>
          </p:cNvPr>
          <p:cNvSpPr txBox="1"/>
          <p:nvPr/>
        </p:nvSpPr>
        <p:spPr>
          <a:xfrm>
            <a:off x="1041763" y="3037430"/>
            <a:ext cx="3638144"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السلامة الغذائية</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1" name="TextBox 30">
            <a:extLst>
              <a:ext uri="{FF2B5EF4-FFF2-40B4-BE49-F238E27FC236}">
                <a16:creationId xmlns:a16="http://schemas.microsoft.com/office/drawing/2014/main" id="{33D9DCCC-13F5-48AD-BBD7-78C1B477AE79}"/>
              </a:ext>
            </a:extLst>
          </p:cNvPr>
          <p:cNvSpPr txBox="1"/>
          <p:nvPr/>
        </p:nvSpPr>
        <p:spPr>
          <a:xfrm>
            <a:off x="1041762" y="3764628"/>
            <a:ext cx="3613043"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التغذية واستخدام الغذاء</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2" name="TextBox 31">
            <a:extLst>
              <a:ext uri="{FF2B5EF4-FFF2-40B4-BE49-F238E27FC236}">
                <a16:creationId xmlns:a16="http://schemas.microsoft.com/office/drawing/2014/main" id="{5800ED12-BEA7-47A6-9265-A5E4083D3F78}"/>
              </a:ext>
            </a:extLst>
          </p:cNvPr>
          <p:cNvSpPr txBox="1"/>
          <p:nvPr/>
        </p:nvSpPr>
        <p:spPr>
          <a:xfrm>
            <a:off x="1041762" y="4571940"/>
            <a:ext cx="3638143"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تغير المناخ وإدارة الموارد الطبيعية واستدامها</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3" name="TextBox 32">
            <a:extLst>
              <a:ext uri="{FF2B5EF4-FFF2-40B4-BE49-F238E27FC236}">
                <a16:creationId xmlns:a16="http://schemas.microsoft.com/office/drawing/2014/main" id="{3C45A4D1-F575-4B33-89C7-D65126CC8014}"/>
              </a:ext>
            </a:extLst>
          </p:cNvPr>
          <p:cNvSpPr txBox="1"/>
          <p:nvPr/>
        </p:nvSpPr>
        <p:spPr>
          <a:xfrm>
            <a:off x="1041762" y="5345307"/>
            <a:ext cx="3638144"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متابعة لوحة مؤشرات الأمن الغذائي الالكترونية</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4" name="TextBox 33">
            <a:extLst>
              <a:ext uri="{FF2B5EF4-FFF2-40B4-BE49-F238E27FC236}">
                <a16:creationId xmlns:a16="http://schemas.microsoft.com/office/drawing/2014/main" id="{43F3213E-FDD8-405D-9A6C-E31D90AE74CB}"/>
              </a:ext>
            </a:extLst>
          </p:cNvPr>
          <p:cNvSpPr txBox="1"/>
          <p:nvPr/>
        </p:nvSpPr>
        <p:spPr>
          <a:xfrm>
            <a:off x="5251263" y="169237"/>
            <a:ext cx="6615411" cy="400110"/>
          </a:xfrm>
          <a:prstGeom prst="rect">
            <a:avLst/>
          </a:prstGeom>
          <a:noFill/>
        </p:spPr>
        <p:txBody>
          <a:bodyPr wrap="square">
            <a:spAutoFit/>
          </a:bodyPr>
          <a:lstStyle/>
          <a:p>
            <a:pPr algn="r" rtl="1" fontAlgn="base"/>
            <a:r>
              <a:rPr lang="ar-BH" sz="2000" b="1" dirty="0">
                <a:solidFill>
                  <a:srgbClr val="C00000"/>
                </a:solidFill>
                <a:latin typeface="Sakkal Majalla" panose="02000000000000000000" pitchFamily="2" charset="-78"/>
                <a:cs typeface="Sakkal Majalla" panose="02000000000000000000" pitchFamily="2" charset="-78"/>
              </a:rPr>
              <a:t>المحاور الأساسية التي تندرج تحتها المبادرات والبرامج بالتعاون مع الجهات ذات العلاقة </a:t>
            </a:r>
          </a:p>
        </p:txBody>
      </p:sp>
      <p:pic>
        <p:nvPicPr>
          <p:cNvPr id="6" name="Graphic 5" descr="Seeds outline">
            <a:extLst>
              <a:ext uri="{FF2B5EF4-FFF2-40B4-BE49-F238E27FC236}">
                <a16:creationId xmlns:a16="http://schemas.microsoft.com/office/drawing/2014/main" id="{BCD0135D-6DB2-4135-BBA8-AFE52B9B3E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51723" y="1287756"/>
            <a:ext cx="694457" cy="694457"/>
          </a:xfrm>
          <a:prstGeom prst="rect">
            <a:avLst/>
          </a:prstGeom>
        </p:spPr>
      </p:pic>
      <p:pic>
        <p:nvPicPr>
          <p:cNvPr id="8" name="Graphic 7" descr="Building Brick Wall outline">
            <a:extLst>
              <a:ext uri="{FF2B5EF4-FFF2-40B4-BE49-F238E27FC236}">
                <a16:creationId xmlns:a16="http://schemas.microsoft.com/office/drawing/2014/main" id="{C2FCA3C6-E433-4913-8A2D-2B0024B96B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80906" y="2090244"/>
            <a:ext cx="617701" cy="617701"/>
          </a:xfrm>
          <a:prstGeom prst="rect">
            <a:avLst/>
          </a:prstGeom>
        </p:spPr>
      </p:pic>
      <p:pic>
        <p:nvPicPr>
          <p:cNvPr id="38" name="Graphic 37" descr="Harvest basket outline">
            <a:extLst>
              <a:ext uri="{FF2B5EF4-FFF2-40B4-BE49-F238E27FC236}">
                <a16:creationId xmlns:a16="http://schemas.microsoft.com/office/drawing/2014/main" id="{7C936F7F-5244-419C-9CF0-2790A54E41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9019" y="2889178"/>
            <a:ext cx="637161" cy="637161"/>
          </a:xfrm>
          <a:prstGeom prst="rect">
            <a:avLst/>
          </a:prstGeom>
        </p:spPr>
      </p:pic>
      <p:pic>
        <p:nvPicPr>
          <p:cNvPr id="40" name="Graphic 39" descr="Upward trend outline">
            <a:extLst>
              <a:ext uri="{FF2B5EF4-FFF2-40B4-BE49-F238E27FC236}">
                <a16:creationId xmlns:a16="http://schemas.microsoft.com/office/drawing/2014/main" id="{3083340A-2FA4-4A73-BA7E-C5E139981F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21685" y="3637067"/>
            <a:ext cx="554532" cy="554532"/>
          </a:xfrm>
          <a:prstGeom prst="rect">
            <a:avLst/>
          </a:prstGeom>
        </p:spPr>
      </p:pic>
      <p:pic>
        <p:nvPicPr>
          <p:cNvPr id="42" name="Graphic 41" descr="Bank outline">
            <a:extLst>
              <a:ext uri="{FF2B5EF4-FFF2-40B4-BE49-F238E27FC236}">
                <a16:creationId xmlns:a16="http://schemas.microsoft.com/office/drawing/2014/main" id="{B4050E4C-F250-4535-BA64-0CAEDBFC662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9019" y="4429255"/>
            <a:ext cx="665261" cy="665261"/>
          </a:xfrm>
          <a:prstGeom prst="rect">
            <a:avLst/>
          </a:prstGeom>
        </p:spPr>
      </p:pic>
      <p:pic>
        <p:nvPicPr>
          <p:cNvPr id="44" name="Graphic 43" descr="Crops outline">
            <a:extLst>
              <a:ext uri="{FF2B5EF4-FFF2-40B4-BE49-F238E27FC236}">
                <a16:creationId xmlns:a16="http://schemas.microsoft.com/office/drawing/2014/main" id="{2AD8354E-0D70-4668-96C5-6322817F7F2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21685" y="5239629"/>
            <a:ext cx="665264" cy="665264"/>
          </a:xfrm>
          <a:prstGeom prst="rect">
            <a:avLst/>
          </a:prstGeom>
        </p:spPr>
      </p:pic>
      <p:pic>
        <p:nvPicPr>
          <p:cNvPr id="46" name="Graphic 45" descr="Box trolley outline">
            <a:extLst>
              <a:ext uri="{FF2B5EF4-FFF2-40B4-BE49-F238E27FC236}">
                <a16:creationId xmlns:a16="http://schemas.microsoft.com/office/drawing/2014/main" id="{12B5E8C3-6ADC-49C2-AA5A-F49B57CB070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790710" y="1288311"/>
            <a:ext cx="693902" cy="693902"/>
          </a:xfrm>
          <a:prstGeom prst="rect">
            <a:avLst/>
          </a:prstGeom>
        </p:spPr>
      </p:pic>
      <p:pic>
        <p:nvPicPr>
          <p:cNvPr id="48" name="Graphic 47" descr="Garbage outline">
            <a:extLst>
              <a:ext uri="{FF2B5EF4-FFF2-40B4-BE49-F238E27FC236}">
                <a16:creationId xmlns:a16="http://schemas.microsoft.com/office/drawing/2014/main" id="{A5094B9C-0D81-4D26-98EB-B45CD459E84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65257" y="2121826"/>
            <a:ext cx="554536" cy="554536"/>
          </a:xfrm>
          <a:prstGeom prst="rect">
            <a:avLst/>
          </a:prstGeom>
        </p:spPr>
      </p:pic>
      <p:pic>
        <p:nvPicPr>
          <p:cNvPr id="54" name="Graphic 53" descr="Food Safety outline">
            <a:extLst>
              <a:ext uri="{FF2B5EF4-FFF2-40B4-BE49-F238E27FC236}">
                <a16:creationId xmlns:a16="http://schemas.microsoft.com/office/drawing/2014/main" id="{B7AEF5E7-EEB1-431C-97D0-FB39FC5400C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820252" y="2832887"/>
            <a:ext cx="665264" cy="665264"/>
          </a:xfrm>
          <a:prstGeom prst="rect">
            <a:avLst/>
          </a:prstGeom>
        </p:spPr>
      </p:pic>
      <p:pic>
        <p:nvPicPr>
          <p:cNvPr id="56" name="Graphic 55" descr="Pyramid with levels outline">
            <a:extLst>
              <a:ext uri="{FF2B5EF4-FFF2-40B4-BE49-F238E27FC236}">
                <a16:creationId xmlns:a16="http://schemas.microsoft.com/office/drawing/2014/main" id="{998122DA-21BF-4BB9-BB0A-E081E3E5157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865256" y="3659541"/>
            <a:ext cx="554537" cy="554537"/>
          </a:xfrm>
          <a:prstGeom prst="rect">
            <a:avLst/>
          </a:prstGeom>
        </p:spPr>
      </p:pic>
      <p:pic>
        <p:nvPicPr>
          <p:cNvPr id="60" name="Graphic 59" descr="Plant outline">
            <a:extLst>
              <a:ext uri="{FF2B5EF4-FFF2-40B4-BE49-F238E27FC236}">
                <a16:creationId xmlns:a16="http://schemas.microsoft.com/office/drawing/2014/main" id="{9429DA62-F23E-418C-A7BB-3206740E959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865256" y="4288920"/>
            <a:ext cx="693902" cy="693902"/>
          </a:xfrm>
          <a:prstGeom prst="rect">
            <a:avLst/>
          </a:prstGeom>
        </p:spPr>
      </p:pic>
      <p:pic>
        <p:nvPicPr>
          <p:cNvPr id="62" name="Graphic 61" descr="Advertising outline">
            <a:extLst>
              <a:ext uri="{FF2B5EF4-FFF2-40B4-BE49-F238E27FC236}">
                <a16:creationId xmlns:a16="http://schemas.microsoft.com/office/drawing/2014/main" id="{CD884515-47EA-42E3-89A3-97A91E10629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913762" y="5218125"/>
            <a:ext cx="665263" cy="665263"/>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D642AAAF-1886-4415-843E-9CE76624C87E}"/>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329204" y="0"/>
            <a:ext cx="1333134" cy="624334"/>
          </a:xfrm>
          <a:prstGeom prst="rect">
            <a:avLst/>
          </a:prstGeom>
        </p:spPr>
      </p:pic>
    </p:spTree>
    <p:extLst>
      <p:ext uri="{BB962C8B-B14F-4D97-AF65-F5344CB8AC3E}">
        <p14:creationId xmlns:p14="http://schemas.microsoft.com/office/powerpoint/2010/main" val="3296148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50EB6A-EEEC-45F2-B18B-72B329185268}"/>
              </a:ext>
            </a:extLst>
          </p:cNvPr>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11</a:t>
            </a:fld>
            <a:endParaRPr lang="ar-BH" dirty="0">
              <a:solidFill>
                <a:prstClr val="black">
                  <a:lumMod val="85000"/>
                  <a:lumOff val="15000"/>
                </a:prstClr>
              </a:solidFill>
            </a:endParaRPr>
          </a:p>
        </p:txBody>
      </p:sp>
      <p:cxnSp>
        <p:nvCxnSpPr>
          <p:cNvPr id="13" name="Straight Connector 12">
            <a:extLst>
              <a:ext uri="{FF2B5EF4-FFF2-40B4-BE49-F238E27FC236}">
                <a16:creationId xmlns:a16="http://schemas.microsoft.com/office/drawing/2014/main" id="{3740C274-9637-4F3B-82C7-BEE3916191DA}"/>
              </a:ext>
            </a:extLst>
          </p:cNvPr>
          <p:cNvCxnSpPr>
            <a:cxnSpLocks/>
          </p:cNvCxnSpPr>
          <p:nvPr/>
        </p:nvCxnSpPr>
        <p:spPr>
          <a:xfrm>
            <a:off x="17015" y="639703"/>
            <a:ext cx="12137987" cy="0"/>
          </a:xfrm>
          <a:prstGeom prst="line">
            <a:avLst/>
          </a:prstGeom>
          <a:ln w="38100">
            <a:solidFill>
              <a:srgbClr val="C3AA6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0D7F29-0026-4982-B059-99DE7D9D0C1E}"/>
              </a:ext>
            </a:extLst>
          </p:cNvPr>
          <p:cNvSpPr/>
          <p:nvPr/>
        </p:nvSpPr>
        <p:spPr>
          <a:xfrm>
            <a:off x="17015" y="129659"/>
            <a:ext cx="2108269" cy="369332"/>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endParaRPr lang="en-US" b="1" dirty="0">
              <a:latin typeface="Sakkal Majalla" panose="02000000000000000000" pitchFamily="2" charset="-78"/>
              <a:cs typeface="Sakkal Majalla" panose="02000000000000000000" pitchFamily="2" charset="-78"/>
            </a:endParaRPr>
          </a:p>
        </p:txBody>
      </p:sp>
      <p:cxnSp>
        <p:nvCxnSpPr>
          <p:cNvPr id="16" name="Straight Connector 15">
            <a:extLst>
              <a:ext uri="{FF2B5EF4-FFF2-40B4-BE49-F238E27FC236}">
                <a16:creationId xmlns:a16="http://schemas.microsoft.com/office/drawing/2014/main" id="{BC5CD6CF-39BF-4882-BBD4-39FD9C57D5F6}"/>
              </a:ext>
            </a:extLst>
          </p:cNvPr>
          <p:cNvCxnSpPr/>
          <p:nvPr/>
        </p:nvCxnSpPr>
        <p:spPr>
          <a:xfrm>
            <a:off x="2257425" y="38662"/>
            <a:ext cx="0" cy="551326"/>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sp>
        <p:nvSpPr>
          <p:cNvPr id="10" name="TextBox 9">
            <a:extLst>
              <a:ext uri="{FF2B5EF4-FFF2-40B4-BE49-F238E27FC236}">
                <a16:creationId xmlns:a16="http://schemas.microsoft.com/office/drawing/2014/main" id="{8E50A541-5EF6-4EFB-B7E4-4FF75739FBAC}"/>
              </a:ext>
            </a:extLst>
          </p:cNvPr>
          <p:cNvSpPr txBox="1"/>
          <p:nvPr/>
        </p:nvSpPr>
        <p:spPr>
          <a:xfrm>
            <a:off x="5954577" y="119646"/>
            <a:ext cx="6112276" cy="385042"/>
          </a:xfrm>
          <a:prstGeom prst="rect">
            <a:avLst/>
          </a:prstGeom>
          <a:noFill/>
        </p:spPr>
        <p:txBody>
          <a:bodyPr wrap="square">
            <a:spAutoFit/>
          </a:bodyPr>
          <a:lstStyle/>
          <a:p>
            <a:pPr marL="0" marR="0" algn="r" rtl="1">
              <a:lnSpc>
                <a:spcPct val="115000"/>
              </a:lnSpc>
              <a:spcBef>
                <a:spcPts val="1800"/>
              </a:spcBef>
              <a:spcAft>
                <a:spcPts val="200"/>
              </a:spcAft>
            </a:pPr>
            <a:r>
              <a:rPr lang="ar-BH" b="1" kern="0"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المبادرات الزراعية ( نباتية , حيوانية و سمكية)</a:t>
            </a:r>
            <a:endParaRPr lang="en-US" sz="1800" b="1" kern="0"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4C43DA6B-DFC3-434F-B803-48E3631F2AFB}"/>
              </a:ext>
            </a:extLst>
          </p:cNvPr>
          <p:cNvGrpSpPr/>
          <p:nvPr/>
        </p:nvGrpSpPr>
        <p:grpSpPr>
          <a:xfrm>
            <a:off x="2292346" y="719694"/>
            <a:ext cx="7607307" cy="6001784"/>
            <a:chOff x="3705852" y="719666"/>
            <a:chExt cx="5593095" cy="5864011"/>
          </a:xfrm>
          <a:effectLst>
            <a:outerShdw blurRad="63500" sx="102000" sy="102000" algn="ctr" rotWithShape="0">
              <a:prstClr val="black">
                <a:alpha val="40000"/>
              </a:prstClr>
            </a:outerShdw>
          </a:effectLst>
        </p:grpSpPr>
        <p:sp>
          <p:nvSpPr>
            <p:cNvPr id="8" name="Freeform: Shape 7">
              <a:extLst>
                <a:ext uri="{FF2B5EF4-FFF2-40B4-BE49-F238E27FC236}">
                  <a16:creationId xmlns:a16="http://schemas.microsoft.com/office/drawing/2014/main" id="{CA1BBDFE-8DFE-49E9-9DA0-DBDFEA67DE3C}"/>
                </a:ext>
              </a:extLst>
            </p:cNvPr>
            <p:cNvSpPr/>
            <p:nvPr/>
          </p:nvSpPr>
          <p:spPr>
            <a:xfrm>
              <a:off x="5299884" y="2611396"/>
              <a:ext cx="2404471" cy="2079965"/>
            </a:xfrm>
            <a:custGeom>
              <a:avLst/>
              <a:gdLst>
                <a:gd name="connsiteX0" fmla="*/ 0 w 2404471"/>
                <a:gd name="connsiteY0" fmla="*/ 1039983 h 2079965"/>
                <a:gd name="connsiteX1" fmla="*/ 594246 w 2404471"/>
                <a:gd name="connsiteY1" fmla="*/ 0 h 2079965"/>
                <a:gd name="connsiteX2" fmla="*/ 1810225 w 2404471"/>
                <a:gd name="connsiteY2" fmla="*/ 0 h 2079965"/>
                <a:gd name="connsiteX3" fmla="*/ 2404471 w 2404471"/>
                <a:gd name="connsiteY3" fmla="*/ 1039983 h 2079965"/>
                <a:gd name="connsiteX4" fmla="*/ 1810225 w 2404471"/>
                <a:gd name="connsiteY4" fmla="*/ 2079965 h 2079965"/>
                <a:gd name="connsiteX5" fmla="*/ 594246 w 2404471"/>
                <a:gd name="connsiteY5" fmla="*/ 2079965 h 2079965"/>
                <a:gd name="connsiteX6" fmla="*/ 0 w 2404471"/>
                <a:gd name="connsiteY6" fmla="*/ 1039983 h 2079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4471" h="2079965">
                  <a:moveTo>
                    <a:pt x="0" y="1039983"/>
                  </a:moveTo>
                  <a:lnTo>
                    <a:pt x="594246" y="0"/>
                  </a:lnTo>
                  <a:lnTo>
                    <a:pt x="1810225" y="0"/>
                  </a:lnTo>
                  <a:lnTo>
                    <a:pt x="2404471" y="1039983"/>
                  </a:lnTo>
                  <a:lnTo>
                    <a:pt x="1810225" y="2079965"/>
                  </a:lnTo>
                  <a:lnTo>
                    <a:pt x="594246" y="2079965"/>
                  </a:lnTo>
                  <a:lnTo>
                    <a:pt x="0" y="1039983"/>
                  </a:lnTo>
                  <a:close/>
                </a:path>
              </a:pathLst>
            </a:custGeom>
            <a:solidFill>
              <a:srgbClr val="D9C7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txBody>
            <a:bodyPr spcFirstLastPara="0" vert="horz" wrap="square" lIns="421315" tIns="367539" rIns="421315" bIns="367539" numCol="1" spcCol="1270" anchor="ctr" anchorCtr="0">
              <a:noAutofit/>
            </a:bodyPr>
            <a:lstStyle/>
            <a:p>
              <a:pPr marL="0" lvl="0" indent="0" algn="ctr" defTabSz="800100">
                <a:lnSpc>
                  <a:spcPct val="90000"/>
                </a:lnSpc>
                <a:spcBef>
                  <a:spcPct val="0"/>
                </a:spcBef>
                <a:spcAft>
                  <a:spcPct val="35000"/>
                </a:spcAft>
                <a:buNone/>
              </a:pPr>
              <a:endParaRPr lang="en-GB" sz="1800" kern="1200" dirty="0"/>
            </a:p>
          </p:txBody>
        </p:sp>
        <p:sp>
          <p:nvSpPr>
            <p:cNvPr id="9" name="Hexagon 8">
              <a:extLst>
                <a:ext uri="{FF2B5EF4-FFF2-40B4-BE49-F238E27FC236}">
                  <a16:creationId xmlns:a16="http://schemas.microsoft.com/office/drawing/2014/main" id="{F2AFB983-092D-4533-8843-8CB78949A718}"/>
                </a:ext>
              </a:extLst>
            </p:cNvPr>
            <p:cNvSpPr/>
            <p:nvPr/>
          </p:nvSpPr>
          <p:spPr>
            <a:xfrm>
              <a:off x="6805545" y="1616273"/>
              <a:ext cx="907199" cy="781672"/>
            </a:xfrm>
            <a:prstGeom prst="hexagon">
              <a:avLst>
                <a:gd name="adj" fmla="val 28900"/>
                <a:gd name="vf" fmla="val 11547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FD1605CA-A438-4F65-ACC8-2BE2557B79DA}"/>
                </a:ext>
              </a:extLst>
            </p:cNvPr>
            <p:cNvSpPr/>
            <p:nvPr/>
          </p:nvSpPr>
          <p:spPr>
            <a:xfrm>
              <a:off x="5521371" y="719666"/>
              <a:ext cx="1970447" cy="1704668"/>
            </a:xfrm>
            <a:custGeom>
              <a:avLst/>
              <a:gdLst>
                <a:gd name="connsiteX0" fmla="*/ 0 w 1970447"/>
                <a:gd name="connsiteY0" fmla="*/ 852334 h 1704668"/>
                <a:gd name="connsiteX1" fmla="*/ 487024 w 1970447"/>
                <a:gd name="connsiteY1" fmla="*/ 0 h 1704668"/>
                <a:gd name="connsiteX2" fmla="*/ 1483423 w 1970447"/>
                <a:gd name="connsiteY2" fmla="*/ 0 h 1704668"/>
                <a:gd name="connsiteX3" fmla="*/ 1970447 w 1970447"/>
                <a:gd name="connsiteY3" fmla="*/ 852334 h 1704668"/>
                <a:gd name="connsiteX4" fmla="*/ 1483423 w 1970447"/>
                <a:gd name="connsiteY4" fmla="*/ 1704668 h 1704668"/>
                <a:gd name="connsiteX5" fmla="*/ 487024 w 1970447"/>
                <a:gd name="connsiteY5" fmla="*/ 1704668 h 1704668"/>
                <a:gd name="connsiteX6" fmla="*/ 0 w 1970447"/>
                <a:gd name="connsiteY6" fmla="*/ 852334 h 170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447" h="1704668">
                  <a:moveTo>
                    <a:pt x="0" y="852334"/>
                  </a:moveTo>
                  <a:lnTo>
                    <a:pt x="487024" y="0"/>
                  </a:lnTo>
                  <a:lnTo>
                    <a:pt x="1483423" y="0"/>
                  </a:lnTo>
                  <a:lnTo>
                    <a:pt x="1970447" y="852334"/>
                  </a:lnTo>
                  <a:lnTo>
                    <a:pt x="1483423" y="1704668"/>
                  </a:lnTo>
                  <a:lnTo>
                    <a:pt x="487024" y="1704668"/>
                  </a:lnTo>
                  <a:lnTo>
                    <a:pt x="0" y="852334"/>
                  </a:ln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txBody>
            <a:bodyPr spcFirstLastPara="0" vert="horz" wrap="square" lIns="349405" tIns="305360" rIns="349405" bIns="305360" numCol="1" spcCol="1270" anchor="ctr" anchorCtr="0">
              <a:noAutofit/>
            </a:bodyPr>
            <a:lstStyle/>
            <a:p>
              <a:pPr marL="0" lvl="0" indent="0" algn="ctr" defTabSz="800100">
                <a:lnSpc>
                  <a:spcPct val="90000"/>
                </a:lnSpc>
                <a:spcBef>
                  <a:spcPct val="0"/>
                </a:spcBef>
                <a:spcAft>
                  <a:spcPct val="35000"/>
                </a:spcAft>
                <a:buNone/>
              </a:pPr>
              <a:r>
                <a:rPr lang="ar-BH" sz="1800" b="1" kern="1200" dirty="0">
                  <a:solidFill>
                    <a:schemeClr val="bg1"/>
                  </a:solidFill>
                  <a:latin typeface="Sakkal Majalla" panose="02000000000000000000" pitchFamily="2" charset="-78"/>
                  <a:cs typeface="Sakkal Majalla" panose="02000000000000000000" pitchFamily="2" charset="-78"/>
                </a:rPr>
                <a:t>التوسع في استخدام أساليب الإنتاج الزراعي و الحيواني و السمكي الحديثة و استخدام الذكاء الاصطناعي</a:t>
              </a:r>
              <a:endParaRPr lang="en-GB" sz="1800" b="1" kern="1200" dirty="0">
                <a:solidFill>
                  <a:schemeClr val="bg1"/>
                </a:solidFill>
                <a:latin typeface="Sakkal Majalla" panose="02000000000000000000" pitchFamily="2" charset="-78"/>
                <a:cs typeface="Sakkal Majalla" panose="02000000000000000000" pitchFamily="2" charset="-78"/>
              </a:endParaRPr>
            </a:p>
          </p:txBody>
        </p:sp>
        <p:sp>
          <p:nvSpPr>
            <p:cNvPr id="12" name="Hexagon 11">
              <a:extLst>
                <a:ext uri="{FF2B5EF4-FFF2-40B4-BE49-F238E27FC236}">
                  <a16:creationId xmlns:a16="http://schemas.microsoft.com/office/drawing/2014/main" id="{911BA31F-38BB-4C6C-89E3-A0AEAA3DA193}"/>
                </a:ext>
              </a:extLst>
            </p:cNvPr>
            <p:cNvSpPr/>
            <p:nvPr/>
          </p:nvSpPr>
          <p:spPr>
            <a:xfrm>
              <a:off x="7864318" y="3077585"/>
              <a:ext cx="907199" cy="781672"/>
            </a:xfrm>
            <a:prstGeom prst="hexagon">
              <a:avLst>
                <a:gd name="adj" fmla="val 28900"/>
                <a:gd name="vf" fmla="val 11547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874E9404-1B2B-4E95-B716-9BD2AFCD30FC}"/>
                </a:ext>
              </a:extLst>
            </p:cNvPr>
            <p:cNvSpPr/>
            <p:nvPr/>
          </p:nvSpPr>
          <p:spPr>
            <a:xfrm>
              <a:off x="7328500" y="1768151"/>
              <a:ext cx="1970447" cy="1704668"/>
            </a:xfrm>
            <a:custGeom>
              <a:avLst/>
              <a:gdLst>
                <a:gd name="connsiteX0" fmla="*/ 0 w 1970447"/>
                <a:gd name="connsiteY0" fmla="*/ 852334 h 1704668"/>
                <a:gd name="connsiteX1" fmla="*/ 487024 w 1970447"/>
                <a:gd name="connsiteY1" fmla="*/ 0 h 1704668"/>
                <a:gd name="connsiteX2" fmla="*/ 1483423 w 1970447"/>
                <a:gd name="connsiteY2" fmla="*/ 0 h 1704668"/>
                <a:gd name="connsiteX3" fmla="*/ 1970447 w 1970447"/>
                <a:gd name="connsiteY3" fmla="*/ 852334 h 1704668"/>
                <a:gd name="connsiteX4" fmla="*/ 1483423 w 1970447"/>
                <a:gd name="connsiteY4" fmla="*/ 1704668 h 1704668"/>
                <a:gd name="connsiteX5" fmla="*/ 487024 w 1970447"/>
                <a:gd name="connsiteY5" fmla="*/ 1704668 h 1704668"/>
                <a:gd name="connsiteX6" fmla="*/ 0 w 1970447"/>
                <a:gd name="connsiteY6" fmla="*/ 852334 h 170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447" h="1704668">
                  <a:moveTo>
                    <a:pt x="0" y="852334"/>
                  </a:moveTo>
                  <a:lnTo>
                    <a:pt x="487024" y="0"/>
                  </a:lnTo>
                  <a:lnTo>
                    <a:pt x="1483423" y="0"/>
                  </a:lnTo>
                  <a:lnTo>
                    <a:pt x="1970447" y="852334"/>
                  </a:lnTo>
                  <a:lnTo>
                    <a:pt x="1483423" y="1704668"/>
                  </a:lnTo>
                  <a:lnTo>
                    <a:pt x="487024" y="1704668"/>
                  </a:lnTo>
                  <a:lnTo>
                    <a:pt x="0" y="852334"/>
                  </a:ln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3">
                <a:shade val="80000"/>
                <a:hueOff val="-27778"/>
                <a:satOff val="-564"/>
                <a:lumOff val="4871"/>
                <a:alphaOff val="0"/>
              </a:schemeClr>
            </a:fillRef>
            <a:effectRef idx="0">
              <a:schemeClr val="accent3">
                <a:shade val="80000"/>
                <a:hueOff val="-27778"/>
                <a:satOff val="-564"/>
                <a:lumOff val="4871"/>
                <a:alphaOff val="0"/>
              </a:schemeClr>
            </a:effectRef>
            <a:fontRef idx="minor">
              <a:schemeClr val="lt1"/>
            </a:fontRef>
          </p:style>
          <p:txBody>
            <a:bodyPr spcFirstLastPara="0" vert="horz" wrap="square" lIns="349405" tIns="305360" rIns="349405" bIns="305360" numCol="1" spcCol="1270" anchor="ctr" anchorCtr="0">
              <a:noAutofit/>
            </a:bodyPr>
            <a:lstStyle/>
            <a:p>
              <a:pPr marL="0" lvl="0" indent="0" algn="ctr" defTabSz="800100">
                <a:lnSpc>
                  <a:spcPct val="90000"/>
                </a:lnSpc>
                <a:spcBef>
                  <a:spcPct val="0"/>
                </a:spcBef>
                <a:spcAft>
                  <a:spcPct val="35000"/>
                </a:spcAft>
                <a:buNone/>
              </a:pPr>
              <a:r>
                <a:rPr lang="ar-BH" sz="1800" b="1" kern="1200" dirty="0">
                  <a:solidFill>
                    <a:schemeClr val="bg1"/>
                  </a:solidFill>
                  <a:latin typeface="Sakkal Majalla" panose="02000000000000000000" pitchFamily="2" charset="-78"/>
                  <a:cs typeface="Sakkal Majalla" panose="02000000000000000000" pitchFamily="2" charset="-78"/>
                </a:rPr>
                <a:t>تشجيع الاستثمار في جميع المجالات الزراعية ( نباتية , حيوانية و سمكية) باستخدام الاساليب المتطورة</a:t>
              </a:r>
              <a:endParaRPr lang="en-GB" sz="1800" b="1" kern="1200" dirty="0">
                <a:solidFill>
                  <a:schemeClr val="bg1"/>
                </a:solidFill>
                <a:latin typeface="Sakkal Majalla" panose="02000000000000000000" pitchFamily="2" charset="-78"/>
                <a:cs typeface="Sakkal Majalla" panose="02000000000000000000" pitchFamily="2" charset="-78"/>
              </a:endParaRPr>
            </a:p>
          </p:txBody>
        </p:sp>
        <p:sp>
          <p:nvSpPr>
            <p:cNvPr id="19" name="Hexagon 18">
              <a:extLst>
                <a:ext uri="{FF2B5EF4-FFF2-40B4-BE49-F238E27FC236}">
                  <a16:creationId xmlns:a16="http://schemas.microsoft.com/office/drawing/2014/main" id="{723EDAA6-76D2-4977-8328-E89D740F940C}"/>
                </a:ext>
              </a:extLst>
            </p:cNvPr>
            <p:cNvSpPr/>
            <p:nvPr/>
          </p:nvSpPr>
          <p:spPr>
            <a:xfrm>
              <a:off x="7128826" y="4727131"/>
              <a:ext cx="907199" cy="781672"/>
            </a:xfrm>
            <a:prstGeom prst="hexagon">
              <a:avLst>
                <a:gd name="adj" fmla="val 28900"/>
                <a:gd name="vf" fmla="val 11547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0" name="Freeform: Shape 19">
              <a:extLst>
                <a:ext uri="{FF2B5EF4-FFF2-40B4-BE49-F238E27FC236}">
                  <a16:creationId xmlns:a16="http://schemas.microsoft.com/office/drawing/2014/main" id="{D7C3B984-C40E-4F03-B263-8801B648A72F}"/>
                </a:ext>
              </a:extLst>
            </p:cNvPr>
            <p:cNvSpPr/>
            <p:nvPr/>
          </p:nvSpPr>
          <p:spPr>
            <a:xfrm>
              <a:off x="7328500" y="3829351"/>
              <a:ext cx="1970447" cy="1704668"/>
            </a:xfrm>
            <a:custGeom>
              <a:avLst/>
              <a:gdLst>
                <a:gd name="connsiteX0" fmla="*/ 0 w 1970447"/>
                <a:gd name="connsiteY0" fmla="*/ 852334 h 1704668"/>
                <a:gd name="connsiteX1" fmla="*/ 487024 w 1970447"/>
                <a:gd name="connsiteY1" fmla="*/ 0 h 1704668"/>
                <a:gd name="connsiteX2" fmla="*/ 1483423 w 1970447"/>
                <a:gd name="connsiteY2" fmla="*/ 0 h 1704668"/>
                <a:gd name="connsiteX3" fmla="*/ 1970447 w 1970447"/>
                <a:gd name="connsiteY3" fmla="*/ 852334 h 1704668"/>
                <a:gd name="connsiteX4" fmla="*/ 1483423 w 1970447"/>
                <a:gd name="connsiteY4" fmla="*/ 1704668 h 1704668"/>
                <a:gd name="connsiteX5" fmla="*/ 487024 w 1970447"/>
                <a:gd name="connsiteY5" fmla="*/ 1704668 h 1704668"/>
                <a:gd name="connsiteX6" fmla="*/ 0 w 1970447"/>
                <a:gd name="connsiteY6" fmla="*/ 852334 h 170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447" h="1704668">
                  <a:moveTo>
                    <a:pt x="0" y="852334"/>
                  </a:moveTo>
                  <a:lnTo>
                    <a:pt x="487024" y="0"/>
                  </a:lnTo>
                  <a:lnTo>
                    <a:pt x="1483423" y="0"/>
                  </a:lnTo>
                  <a:lnTo>
                    <a:pt x="1970447" y="852334"/>
                  </a:lnTo>
                  <a:lnTo>
                    <a:pt x="1483423" y="1704668"/>
                  </a:lnTo>
                  <a:lnTo>
                    <a:pt x="487024" y="1704668"/>
                  </a:lnTo>
                  <a:lnTo>
                    <a:pt x="0" y="852334"/>
                  </a:ln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3">
                <a:shade val="80000"/>
                <a:hueOff val="-55556"/>
                <a:satOff val="-1128"/>
                <a:lumOff val="9743"/>
                <a:alphaOff val="0"/>
              </a:schemeClr>
            </a:fillRef>
            <a:effectRef idx="0">
              <a:schemeClr val="accent3">
                <a:shade val="80000"/>
                <a:hueOff val="-55556"/>
                <a:satOff val="-1128"/>
                <a:lumOff val="9743"/>
                <a:alphaOff val="0"/>
              </a:schemeClr>
            </a:effectRef>
            <a:fontRef idx="minor">
              <a:schemeClr val="lt1"/>
            </a:fontRef>
          </p:style>
          <p:txBody>
            <a:bodyPr spcFirstLastPara="0" vert="horz" wrap="square" lIns="349405" tIns="305360" rIns="349405" bIns="305360" numCol="1" spcCol="1270" anchor="ctr" anchorCtr="0">
              <a:noAutofit/>
            </a:bodyPr>
            <a:lstStyle/>
            <a:p>
              <a:pPr marL="0" lvl="0" indent="0" algn="ctr" defTabSz="800100">
                <a:lnSpc>
                  <a:spcPct val="90000"/>
                </a:lnSpc>
                <a:spcBef>
                  <a:spcPct val="0"/>
                </a:spcBef>
                <a:spcAft>
                  <a:spcPct val="35000"/>
                </a:spcAft>
                <a:buNone/>
              </a:pPr>
              <a:r>
                <a:rPr lang="ar-BH" sz="1800" b="1" kern="1200" dirty="0">
                  <a:solidFill>
                    <a:schemeClr val="bg1"/>
                  </a:solidFill>
                </a:rPr>
                <a:t>تعزيز الشراكة مع القطاع الخاص و المنظمات الدولية</a:t>
              </a:r>
              <a:endParaRPr lang="en-GB" sz="1800" b="1" kern="1200" dirty="0">
                <a:solidFill>
                  <a:schemeClr val="bg1"/>
                </a:solidFill>
              </a:endParaRPr>
            </a:p>
          </p:txBody>
        </p:sp>
        <p:sp>
          <p:nvSpPr>
            <p:cNvPr id="21" name="Hexagon 20">
              <a:extLst>
                <a:ext uri="{FF2B5EF4-FFF2-40B4-BE49-F238E27FC236}">
                  <a16:creationId xmlns:a16="http://schemas.microsoft.com/office/drawing/2014/main" id="{2FC75DA7-711B-4359-903E-C6ED4BD6D40B}"/>
                </a:ext>
              </a:extLst>
            </p:cNvPr>
            <p:cNvSpPr/>
            <p:nvPr/>
          </p:nvSpPr>
          <p:spPr>
            <a:xfrm>
              <a:off x="5304359" y="4898360"/>
              <a:ext cx="907199" cy="781672"/>
            </a:xfrm>
            <a:prstGeom prst="hexagon">
              <a:avLst>
                <a:gd name="adj" fmla="val 28900"/>
                <a:gd name="vf" fmla="val 11547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2" name="Freeform: Shape 21">
              <a:extLst>
                <a:ext uri="{FF2B5EF4-FFF2-40B4-BE49-F238E27FC236}">
                  <a16:creationId xmlns:a16="http://schemas.microsoft.com/office/drawing/2014/main" id="{F561A324-8C24-4F6E-B2C5-D78808CE788F}"/>
                </a:ext>
              </a:extLst>
            </p:cNvPr>
            <p:cNvSpPr/>
            <p:nvPr/>
          </p:nvSpPr>
          <p:spPr>
            <a:xfrm>
              <a:off x="5521371" y="4879009"/>
              <a:ext cx="1970447" cy="1704668"/>
            </a:xfrm>
            <a:custGeom>
              <a:avLst/>
              <a:gdLst>
                <a:gd name="connsiteX0" fmla="*/ 0 w 1970447"/>
                <a:gd name="connsiteY0" fmla="*/ 852334 h 1704668"/>
                <a:gd name="connsiteX1" fmla="*/ 487024 w 1970447"/>
                <a:gd name="connsiteY1" fmla="*/ 0 h 1704668"/>
                <a:gd name="connsiteX2" fmla="*/ 1483423 w 1970447"/>
                <a:gd name="connsiteY2" fmla="*/ 0 h 1704668"/>
                <a:gd name="connsiteX3" fmla="*/ 1970447 w 1970447"/>
                <a:gd name="connsiteY3" fmla="*/ 852334 h 1704668"/>
                <a:gd name="connsiteX4" fmla="*/ 1483423 w 1970447"/>
                <a:gd name="connsiteY4" fmla="*/ 1704668 h 1704668"/>
                <a:gd name="connsiteX5" fmla="*/ 487024 w 1970447"/>
                <a:gd name="connsiteY5" fmla="*/ 1704668 h 1704668"/>
                <a:gd name="connsiteX6" fmla="*/ 0 w 1970447"/>
                <a:gd name="connsiteY6" fmla="*/ 852334 h 170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447" h="1704668">
                  <a:moveTo>
                    <a:pt x="0" y="852334"/>
                  </a:moveTo>
                  <a:lnTo>
                    <a:pt x="487024" y="0"/>
                  </a:lnTo>
                  <a:lnTo>
                    <a:pt x="1483423" y="0"/>
                  </a:lnTo>
                  <a:lnTo>
                    <a:pt x="1970447" y="852334"/>
                  </a:lnTo>
                  <a:lnTo>
                    <a:pt x="1483423" y="1704668"/>
                  </a:lnTo>
                  <a:lnTo>
                    <a:pt x="487024" y="1704668"/>
                  </a:lnTo>
                  <a:lnTo>
                    <a:pt x="0" y="852334"/>
                  </a:ln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3">
                <a:shade val="80000"/>
                <a:hueOff val="-83333"/>
                <a:satOff val="-1692"/>
                <a:lumOff val="14614"/>
                <a:alphaOff val="0"/>
              </a:schemeClr>
            </a:fillRef>
            <a:effectRef idx="0">
              <a:schemeClr val="accent3">
                <a:shade val="80000"/>
                <a:hueOff val="-83333"/>
                <a:satOff val="-1692"/>
                <a:lumOff val="14614"/>
                <a:alphaOff val="0"/>
              </a:schemeClr>
            </a:effectRef>
            <a:fontRef idx="minor">
              <a:schemeClr val="lt1"/>
            </a:fontRef>
          </p:style>
          <p:txBody>
            <a:bodyPr spcFirstLastPara="0" vert="horz" wrap="square" lIns="351945" tIns="307900" rIns="351945" bIns="307900" numCol="1" spcCol="1270" anchor="ctr" anchorCtr="0">
              <a:noAutofit/>
            </a:bodyPr>
            <a:lstStyle/>
            <a:p>
              <a:pPr marL="0" lvl="0" indent="0" algn="ctr" defTabSz="889000">
                <a:lnSpc>
                  <a:spcPct val="90000"/>
                </a:lnSpc>
                <a:spcBef>
                  <a:spcPct val="0"/>
                </a:spcBef>
                <a:spcAft>
                  <a:spcPct val="35000"/>
                </a:spcAft>
                <a:buNone/>
              </a:pPr>
              <a:r>
                <a:rPr lang="ar-BH" sz="2000" b="1" kern="1200" dirty="0">
                  <a:solidFill>
                    <a:schemeClr val="bg1"/>
                  </a:solidFill>
                  <a:latin typeface="Sakkal Majalla" panose="02000000000000000000" pitchFamily="2" charset="-78"/>
                  <a:cs typeface="Sakkal Majalla" panose="02000000000000000000" pitchFamily="2" charset="-78"/>
                </a:rPr>
                <a:t>المحافظة على الأصول الوراثية النباتية و الحيوانية</a:t>
              </a:r>
              <a:endParaRPr lang="en-GB" sz="2000" b="1" kern="1200" dirty="0">
                <a:solidFill>
                  <a:schemeClr val="bg1"/>
                </a:solidFill>
                <a:latin typeface="Sakkal Majalla" panose="02000000000000000000" pitchFamily="2" charset="-78"/>
                <a:cs typeface="Sakkal Majalla" panose="02000000000000000000" pitchFamily="2" charset="-78"/>
              </a:endParaRPr>
            </a:p>
          </p:txBody>
        </p:sp>
        <p:sp>
          <p:nvSpPr>
            <p:cNvPr id="23" name="Hexagon 22">
              <a:extLst>
                <a:ext uri="{FF2B5EF4-FFF2-40B4-BE49-F238E27FC236}">
                  <a16:creationId xmlns:a16="http://schemas.microsoft.com/office/drawing/2014/main" id="{A80C4E5E-45EE-4F75-BFBB-9C6C9E4F9E2F}"/>
                </a:ext>
              </a:extLst>
            </p:cNvPr>
            <p:cNvSpPr/>
            <p:nvPr/>
          </p:nvSpPr>
          <p:spPr>
            <a:xfrm>
              <a:off x="4228247" y="3437635"/>
              <a:ext cx="907199" cy="781672"/>
            </a:xfrm>
            <a:prstGeom prst="hexagon">
              <a:avLst>
                <a:gd name="adj" fmla="val 28900"/>
                <a:gd name="vf" fmla="val 11547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5" name="Freeform: Shape 24">
              <a:extLst>
                <a:ext uri="{FF2B5EF4-FFF2-40B4-BE49-F238E27FC236}">
                  <a16:creationId xmlns:a16="http://schemas.microsoft.com/office/drawing/2014/main" id="{2463821C-52AF-40BA-902D-3E83677DFB26}"/>
                </a:ext>
              </a:extLst>
            </p:cNvPr>
            <p:cNvSpPr/>
            <p:nvPr/>
          </p:nvSpPr>
          <p:spPr>
            <a:xfrm>
              <a:off x="3705852" y="3830524"/>
              <a:ext cx="1970447" cy="1704668"/>
            </a:xfrm>
            <a:custGeom>
              <a:avLst/>
              <a:gdLst>
                <a:gd name="connsiteX0" fmla="*/ 0 w 1970447"/>
                <a:gd name="connsiteY0" fmla="*/ 852334 h 1704668"/>
                <a:gd name="connsiteX1" fmla="*/ 487024 w 1970447"/>
                <a:gd name="connsiteY1" fmla="*/ 0 h 1704668"/>
                <a:gd name="connsiteX2" fmla="*/ 1483423 w 1970447"/>
                <a:gd name="connsiteY2" fmla="*/ 0 h 1704668"/>
                <a:gd name="connsiteX3" fmla="*/ 1970447 w 1970447"/>
                <a:gd name="connsiteY3" fmla="*/ 852334 h 1704668"/>
                <a:gd name="connsiteX4" fmla="*/ 1483423 w 1970447"/>
                <a:gd name="connsiteY4" fmla="*/ 1704668 h 1704668"/>
                <a:gd name="connsiteX5" fmla="*/ 487024 w 1970447"/>
                <a:gd name="connsiteY5" fmla="*/ 1704668 h 1704668"/>
                <a:gd name="connsiteX6" fmla="*/ 0 w 1970447"/>
                <a:gd name="connsiteY6" fmla="*/ 852334 h 170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447" h="1704668">
                  <a:moveTo>
                    <a:pt x="0" y="852334"/>
                  </a:moveTo>
                  <a:lnTo>
                    <a:pt x="487024" y="0"/>
                  </a:lnTo>
                  <a:lnTo>
                    <a:pt x="1483423" y="0"/>
                  </a:lnTo>
                  <a:lnTo>
                    <a:pt x="1970447" y="852334"/>
                  </a:lnTo>
                  <a:lnTo>
                    <a:pt x="1483423" y="1704668"/>
                  </a:lnTo>
                  <a:lnTo>
                    <a:pt x="487024" y="1704668"/>
                  </a:lnTo>
                  <a:lnTo>
                    <a:pt x="0" y="852334"/>
                  </a:ln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3">
                <a:shade val="80000"/>
                <a:hueOff val="-111111"/>
                <a:satOff val="-2256"/>
                <a:lumOff val="19486"/>
                <a:alphaOff val="0"/>
              </a:schemeClr>
            </a:fillRef>
            <a:effectRef idx="0">
              <a:schemeClr val="accent3">
                <a:shade val="80000"/>
                <a:hueOff val="-111111"/>
                <a:satOff val="-2256"/>
                <a:lumOff val="19486"/>
                <a:alphaOff val="0"/>
              </a:schemeClr>
            </a:effectRef>
            <a:fontRef idx="minor">
              <a:schemeClr val="lt1"/>
            </a:fontRef>
          </p:style>
          <p:txBody>
            <a:bodyPr spcFirstLastPara="0" vert="horz" wrap="square" lIns="357025" tIns="312980" rIns="357025" bIns="312980" numCol="1" spcCol="1270" anchor="ctr" anchorCtr="0">
              <a:noAutofit/>
            </a:bodyPr>
            <a:lstStyle/>
            <a:p>
              <a:pPr marL="0" lvl="0" indent="0" algn="ctr" defTabSz="1066800">
                <a:lnSpc>
                  <a:spcPct val="90000"/>
                </a:lnSpc>
                <a:spcBef>
                  <a:spcPct val="0"/>
                </a:spcBef>
                <a:spcAft>
                  <a:spcPct val="35000"/>
                </a:spcAft>
                <a:buNone/>
              </a:pPr>
              <a:r>
                <a:rPr lang="ar-BH" sz="2400" b="1" kern="1200" dirty="0">
                  <a:solidFill>
                    <a:schemeClr val="bg1"/>
                  </a:solidFill>
                  <a:latin typeface="Sakkal Majalla" panose="02000000000000000000" pitchFamily="2" charset="-78"/>
                  <a:cs typeface="Sakkal Majalla" panose="02000000000000000000" pitchFamily="2" charset="-78"/>
                </a:rPr>
                <a:t>تعزيز الابتكار والتطوير في قطاع النخيل و الدواجن</a:t>
              </a:r>
              <a:endParaRPr lang="en-GB" sz="2400" b="1" kern="1200" dirty="0">
                <a:solidFill>
                  <a:schemeClr val="bg1"/>
                </a:solidFill>
                <a:latin typeface="Sakkal Majalla" panose="02000000000000000000" pitchFamily="2" charset="-78"/>
                <a:cs typeface="Sakkal Majalla" panose="02000000000000000000" pitchFamily="2" charset="-78"/>
              </a:endParaRPr>
            </a:p>
          </p:txBody>
        </p:sp>
        <p:sp>
          <p:nvSpPr>
            <p:cNvPr id="26" name="Freeform: Shape 25">
              <a:extLst>
                <a:ext uri="{FF2B5EF4-FFF2-40B4-BE49-F238E27FC236}">
                  <a16:creationId xmlns:a16="http://schemas.microsoft.com/office/drawing/2014/main" id="{62D76208-9D01-4E4C-B9BD-F5B1AA513D9A}"/>
                </a:ext>
              </a:extLst>
            </p:cNvPr>
            <p:cNvSpPr/>
            <p:nvPr/>
          </p:nvSpPr>
          <p:spPr>
            <a:xfrm>
              <a:off x="3705852" y="1765805"/>
              <a:ext cx="1970447" cy="1704668"/>
            </a:xfrm>
            <a:custGeom>
              <a:avLst/>
              <a:gdLst>
                <a:gd name="connsiteX0" fmla="*/ 0 w 1970447"/>
                <a:gd name="connsiteY0" fmla="*/ 852334 h 1704668"/>
                <a:gd name="connsiteX1" fmla="*/ 487024 w 1970447"/>
                <a:gd name="connsiteY1" fmla="*/ 0 h 1704668"/>
                <a:gd name="connsiteX2" fmla="*/ 1483423 w 1970447"/>
                <a:gd name="connsiteY2" fmla="*/ 0 h 1704668"/>
                <a:gd name="connsiteX3" fmla="*/ 1970447 w 1970447"/>
                <a:gd name="connsiteY3" fmla="*/ 852334 h 1704668"/>
                <a:gd name="connsiteX4" fmla="*/ 1483423 w 1970447"/>
                <a:gd name="connsiteY4" fmla="*/ 1704668 h 1704668"/>
                <a:gd name="connsiteX5" fmla="*/ 487024 w 1970447"/>
                <a:gd name="connsiteY5" fmla="*/ 1704668 h 1704668"/>
                <a:gd name="connsiteX6" fmla="*/ 0 w 1970447"/>
                <a:gd name="connsiteY6" fmla="*/ 852334 h 170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0447" h="1704668">
                  <a:moveTo>
                    <a:pt x="0" y="852334"/>
                  </a:moveTo>
                  <a:lnTo>
                    <a:pt x="487024" y="0"/>
                  </a:lnTo>
                  <a:lnTo>
                    <a:pt x="1483423" y="0"/>
                  </a:lnTo>
                  <a:lnTo>
                    <a:pt x="1970447" y="852334"/>
                  </a:lnTo>
                  <a:lnTo>
                    <a:pt x="1483423" y="1704668"/>
                  </a:lnTo>
                  <a:lnTo>
                    <a:pt x="487024" y="1704668"/>
                  </a:lnTo>
                  <a:lnTo>
                    <a:pt x="0" y="852334"/>
                  </a:ln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3">
                <a:shade val="80000"/>
                <a:hueOff val="-138889"/>
                <a:satOff val="-2820"/>
                <a:lumOff val="24357"/>
                <a:alphaOff val="0"/>
              </a:schemeClr>
            </a:fillRef>
            <a:effectRef idx="0">
              <a:schemeClr val="accent3">
                <a:shade val="80000"/>
                <a:hueOff val="-138889"/>
                <a:satOff val="-2820"/>
                <a:lumOff val="24357"/>
                <a:alphaOff val="0"/>
              </a:schemeClr>
            </a:effectRef>
            <a:fontRef idx="minor">
              <a:schemeClr val="lt1"/>
            </a:fontRef>
          </p:style>
          <p:txBody>
            <a:bodyPr spcFirstLastPara="0" vert="horz" wrap="square" lIns="357025" tIns="312980" rIns="357025" bIns="312980" numCol="1" spcCol="1270" anchor="ctr" anchorCtr="0">
              <a:noAutofit/>
            </a:bodyPr>
            <a:lstStyle/>
            <a:p>
              <a:pPr marL="0" lvl="0" indent="0" algn="ctr" defTabSz="1066800">
                <a:lnSpc>
                  <a:spcPct val="90000"/>
                </a:lnSpc>
                <a:spcBef>
                  <a:spcPct val="0"/>
                </a:spcBef>
                <a:spcAft>
                  <a:spcPct val="35000"/>
                </a:spcAft>
                <a:buNone/>
              </a:pPr>
              <a:r>
                <a:rPr lang="ar-BH" sz="2400" b="1" kern="1200" dirty="0">
                  <a:latin typeface="Sakkal Majalla" panose="02000000000000000000" pitchFamily="2" charset="-78"/>
                  <a:cs typeface="Sakkal Majalla" panose="02000000000000000000" pitchFamily="2" charset="-78"/>
                </a:rPr>
                <a:t>السلامة والرقابة الغذائية</a:t>
              </a:r>
              <a:endParaRPr lang="en-GB" sz="2400" b="1" kern="1200" dirty="0">
                <a:latin typeface="Sakkal Majalla" panose="02000000000000000000" pitchFamily="2" charset="-78"/>
                <a:cs typeface="Sakkal Majalla" panose="02000000000000000000" pitchFamily="2" charset="-78"/>
              </a:endParaRPr>
            </a:p>
          </p:txBody>
        </p:sp>
      </p:grpSp>
      <p:pic>
        <p:nvPicPr>
          <p:cNvPr id="24" name="Picture 23" descr="A picture containing text&#10;&#10;Description automatically generated">
            <a:extLst>
              <a:ext uri="{FF2B5EF4-FFF2-40B4-BE49-F238E27FC236}">
                <a16:creationId xmlns:a16="http://schemas.microsoft.com/office/drawing/2014/main" id="{42202742-B2E3-4E95-AE2C-11F8413D6B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9204" y="0"/>
            <a:ext cx="1333134" cy="624334"/>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38F006F0-FCA3-4083-BBA4-B47F42A879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650" y="3203496"/>
            <a:ext cx="1811552" cy="848387"/>
          </a:xfrm>
          <a:prstGeom prst="rect">
            <a:avLst/>
          </a:prstGeom>
        </p:spPr>
      </p:pic>
    </p:spTree>
    <p:extLst>
      <p:ext uri="{BB962C8B-B14F-4D97-AF65-F5344CB8AC3E}">
        <p14:creationId xmlns:p14="http://schemas.microsoft.com/office/powerpoint/2010/main" val="42658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50EB6A-EEEC-45F2-B18B-72B329185268}"/>
              </a:ext>
            </a:extLst>
          </p:cNvPr>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12</a:t>
            </a:fld>
            <a:endParaRPr lang="ar-BH" dirty="0">
              <a:solidFill>
                <a:prstClr val="black">
                  <a:lumMod val="85000"/>
                  <a:lumOff val="15000"/>
                </a:prstClr>
              </a:solidFill>
            </a:endParaRPr>
          </a:p>
        </p:txBody>
      </p:sp>
      <p:cxnSp>
        <p:nvCxnSpPr>
          <p:cNvPr id="13" name="Straight Connector 12">
            <a:extLst>
              <a:ext uri="{FF2B5EF4-FFF2-40B4-BE49-F238E27FC236}">
                <a16:creationId xmlns:a16="http://schemas.microsoft.com/office/drawing/2014/main" id="{3740C274-9637-4F3B-82C7-BEE3916191DA}"/>
              </a:ext>
            </a:extLst>
          </p:cNvPr>
          <p:cNvCxnSpPr>
            <a:cxnSpLocks/>
          </p:cNvCxnSpPr>
          <p:nvPr/>
        </p:nvCxnSpPr>
        <p:spPr>
          <a:xfrm>
            <a:off x="17015" y="639703"/>
            <a:ext cx="12137987" cy="0"/>
          </a:xfrm>
          <a:prstGeom prst="line">
            <a:avLst/>
          </a:prstGeom>
          <a:ln w="38100">
            <a:solidFill>
              <a:srgbClr val="C3AA6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0D7F29-0026-4982-B059-99DE7D9D0C1E}"/>
              </a:ext>
            </a:extLst>
          </p:cNvPr>
          <p:cNvSpPr/>
          <p:nvPr/>
        </p:nvSpPr>
        <p:spPr>
          <a:xfrm>
            <a:off x="17015" y="129659"/>
            <a:ext cx="2108269" cy="369332"/>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endParaRPr lang="en-US" b="1" dirty="0">
              <a:latin typeface="Sakkal Majalla" panose="02000000000000000000" pitchFamily="2" charset="-78"/>
              <a:cs typeface="Sakkal Majalla" panose="02000000000000000000" pitchFamily="2" charset="-78"/>
            </a:endParaRPr>
          </a:p>
        </p:txBody>
      </p:sp>
      <p:cxnSp>
        <p:nvCxnSpPr>
          <p:cNvPr id="16" name="Straight Connector 15">
            <a:extLst>
              <a:ext uri="{FF2B5EF4-FFF2-40B4-BE49-F238E27FC236}">
                <a16:creationId xmlns:a16="http://schemas.microsoft.com/office/drawing/2014/main" id="{BC5CD6CF-39BF-4882-BBD4-39FD9C57D5F6}"/>
              </a:ext>
            </a:extLst>
          </p:cNvPr>
          <p:cNvCxnSpPr/>
          <p:nvPr/>
        </p:nvCxnSpPr>
        <p:spPr>
          <a:xfrm>
            <a:off x="2257425" y="38662"/>
            <a:ext cx="0" cy="551326"/>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sp>
        <p:nvSpPr>
          <p:cNvPr id="19" name="Rectangle 18">
            <a:extLst>
              <a:ext uri="{FF2B5EF4-FFF2-40B4-BE49-F238E27FC236}">
                <a16:creationId xmlns:a16="http://schemas.microsoft.com/office/drawing/2014/main" id="{B28BCBE1-5A17-43A6-AA1A-2E981186C7DA}"/>
              </a:ext>
            </a:extLst>
          </p:cNvPr>
          <p:cNvSpPr/>
          <p:nvPr/>
        </p:nvSpPr>
        <p:spPr>
          <a:xfrm>
            <a:off x="10601345" y="3859926"/>
            <a:ext cx="1261322" cy="13120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21" name="TextBox 20">
            <a:extLst>
              <a:ext uri="{FF2B5EF4-FFF2-40B4-BE49-F238E27FC236}">
                <a16:creationId xmlns:a16="http://schemas.microsoft.com/office/drawing/2014/main" id="{8425BBC9-80C2-45F9-917D-F7E41C4BD79C}"/>
              </a:ext>
            </a:extLst>
          </p:cNvPr>
          <p:cNvSpPr txBox="1"/>
          <p:nvPr/>
        </p:nvSpPr>
        <p:spPr>
          <a:xfrm>
            <a:off x="7877199" y="2232388"/>
            <a:ext cx="2571898" cy="954107"/>
          </a:xfrm>
          <a:prstGeom prst="rect">
            <a:avLst/>
          </a:prstGeom>
          <a:noFill/>
        </p:spPr>
        <p:txBody>
          <a:bodyPr wrap="square" rtlCol="0">
            <a:spAutoFit/>
          </a:bodyPr>
          <a:lstStyle/>
          <a:p>
            <a:pPr algn="r" rtl="1"/>
            <a:r>
              <a:rPr lang="ar-BH" sz="2800" b="1" dirty="0">
                <a:latin typeface="Sakkal Majalla" panose="02000000000000000000" pitchFamily="2" charset="-78"/>
                <a:cs typeface="Sakkal Majalla" panose="02000000000000000000" pitchFamily="2" charset="-78"/>
              </a:rPr>
              <a:t>تقنية الزراعة بدون تربة </a:t>
            </a:r>
            <a:r>
              <a:rPr lang="en-US" sz="2800" b="1" dirty="0">
                <a:latin typeface="Sakkal Majalla" panose="02000000000000000000" pitchFamily="2" charset="-78"/>
                <a:cs typeface="Sakkal Majalla" panose="02000000000000000000" pitchFamily="2" charset="-78"/>
              </a:rPr>
              <a:t>Hydroponic</a:t>
            </a:r>
            <a:endParaRPr lang="en-GB" sz="2800" b="1" dirty="0">
              <a:latin typeface="Sakkal Majalla" panose="02000000000000000000" pitchFamily="2" charset="-78"/>
              <a:cs typeface="Sakkal Majalla" panose="02000000000000000000" pitchFamily="2" charset="-78"/>
            </a:endParaRPr>
          </a:p>
        </p:txBody>
      </p:sp>
      <p:sp>
        <p:nvSpPr>
          <p:cNvPr id="22" name="TextBox 21">
            <a:extLst>
              <a:ext uri="{FF2B5EF4-FFF2-40B4-BE49-F238E27FC236}">
                <a16:creationId xmlns:a16="http://schemas.microsoft.com/office/drawing/2014/main" id="{19224C47-095E-45D0-B901-33125EAB999A}"/>
              </a:ext>
            </a:extLst>
          </p:cNvPr>
          <p:cNvSpPr txBox="1"/>
          <p:nvPr/>
        </p:nvSpPr>
        <p:spPr>
          <a:xfrm>
            <a:off x="7877199" y="4348092"/>
            <a:ext cx="2571898" cy="523220"/>
          </a:xfrm>
          <a:prstGeom prst="rect">
            <a:avLst/>
          </a:prstGeom>
          <a:noFill/>
        </p:spPr>
        <p:txBody>
          <a:bodyPr wrap="square" rtlCol="0">
            <a:spAutoFit/>
          </a:bodyPr>
          <a:lstStyle/>
          <a:p>
            <a:pPr algn="r" rtl="1"/>
            <a:r>
              <a:rPr lang="ar-BH" sz="2800" b="1" dirty="0">
                <a:latin typeface="Sakkal Majalla" panose="02000000000000000000" pitchFamily="2" charset="-78"/>
                <a:cs typeface="Sakkal Majalla" panose="02000000000000000000" pitchFamily="2" charset="-78"/>
              </a:rPr>
              <a:t>الاستزراع السمكي</a:t>
            </a:r>
            <a:endParaRPr lang="en-GB" sz="2800" b="1" dirty="0">
              <a:latin typeface="Sakkal Majalla" panose="02000000000000000000" pitchFamily="2" charset="-78"/>
              <a:cs typeface="Sakkal Majalla" panose="02000000000000000000" pitchFamily="2" charset="-78"/>
            </a:endParaRPr>
          </a:p>
        </p:txBody>
      </p:sp>
      <p:sp>
        <p:nvSpPr>
          <p:cNvPr id="3" name="Rectangle 2">
            <a:extLst>
              <a:ext uri="{FF2B5EF4-FFF2-40B4-BE49-F238E27FC236}">
                <a16:creationId xmlns:a16="http://schemas.microsoft.com/office/drawing/2014/main" id="{CAAAFC73-9FB2-4BCF-A3A8-5B9EEFC245C4}"/>
              </a:ext>
            </a:extLst>
          </p:cNvPr>
          <p:cNvSpPr/>
          <p:nvPr/>
        </p:nvSpPr>
        <p:spPr>
          <a:xfrm>
            <a:off x="439814" y="1261167"/>
            <a:ext cx="4998501" cy="70104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ar-BH" sz="2000" b="1" dirty="0">
                <a:latin typeface="Sakkal Majalla" panose="02000000000000000000" pitchFamily="2" charset="-78"/>
                <a:cs typeface="Sakkal Majalla" panose="02000000000000000000" pitchFamily="2" charset="-78"/>
              </a:rPr>
              <a:t>بناء جيل متدرب على الأساليب الحديثة في الإنتاج الزراعي والسمكي</a:t>
            </a:r>
            <a:endParaRPr lang="en-GB" sz="2000" b="1" dirty="0">
              <a:latin typeface="Sakkal Majalla" panose="02000000000000000000" pitchFamily="2" charset="-78"/>
              <a:cs typeface="Sakkal Majalla" panose="02000000000000000000" pitchFamily="2" charset="-78"/>
            </a:endParaRPr>
          </a:p>
        </p:txBody>
      </p:sp>
      <p:sp>
        <p:nvSpPr>
          <p:cNvPr id="37" name="Rectangle 36">
            <a:extLst>
              <a:ext uri="{FF2B5EF4-FFF2-40B4-BE49-F238E27FC236}">
                <a16:creationId xmlns:a16="http://schemas.microsoft.com/office/drawing/2014/main" id="{76676A2E-8143-4BA9-A41B-6A4623C20D2F}"/>
              </a:ext>
            </a:extLst>
          </p:cNvPr>
          <p:cNvSpPr/>
          <p:nvPr/>
        </p:nvSpPr>
        <p:spPr>
          <a:xfrm>
            <a:off x="448909" y="2203359"/>
            <a:ext cx="4998501" cy="70104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ar-BH" sz="2000" b="1" dirty="0">
                <a:latin typeface="Sakkal Majalla" panose="02000000000000000000" pitchFamily="2" charset="-78"/>
                <a:cs typeface="Sakkal Majalla" panose="02000000000000000000" pitchFamily="2" charset="-78"/>
              </a:rPr>
              <a:t>تحسين المستوى الاجتماعي والمعيشي</a:t>
            </a:r>
            <a:endParaRPr lang="en-GB" sz="2000" b="1" dirty="0">
              <a:latin typeface="Sakkal Majalla" panose="02000000000000000000" pitchFamily="2" charset="-78"/>
              <a:cs typeface="Sakkal Majalla" panose="02000000000000000000" pitchFamily="2" charset="-78"/>
            </a:endParaRPr>
          </a:p>
        </p:txBody>
      </p:sp>
      <p:sp>
        <p:nvSpPr>
          <p:cNvPr id="46" name="Rectangle 45">
            <a:extLst>
              <a:ext uri="{FF2B5EF4-FFF2-40B4-BE49-F238E27FC236}">
                <a16:creationId xmlns:a16="http://schemas.microsoft.com/office/drawing/2014/main" id="{7419094C-4CC7-4A04-9390-325414C5C4EA}"/>
              </a:ext>
            </a:extLst>
          </p:cNvPr>
          <p:cNvSpPr/>
          <p:nvPr/>
        </p:nvSpPr>
        <p:spPr>
          <a:xfrm>
            <a:off x="439813" y="3165150"/>
            <a:ext cx="4998501" cy="70104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ar-BH" sz="2000" b="1" dirty="0">
                <a:latin typeface="Sakkal Majalla" panose="02000000000000000000" pitchFamily="2" charset="-78"/>
                <a:cs typeface="Sakkal Majalla" panose="02000000000000000000" pitchFamily="2" charset="-78"/>
              </a:rPr>
              <a:t>رفع الاكتفاء الذاتي</a:t>
            </a:r>
            <a:endParaRPr lang="en-GB" sz="2000" b="1" dirty="0">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67321E35-4165-4643-A8F9-371A160CD8A2}"/>
              </a:ext>
            </a:extLst>
          </p:cNvPr>
          <p:cNvSpPr/>
          <p:nvPr/>
        </p:nvSpPr>
        <p:spPr>
          <a:xfrm>
            <a:off x="448909" y="4086092"/>
            <a:ext cx="4998501" cy="70104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ar-BH" sz="2000" b="1" dirty="0">
                <a:latin typeface="Sakkal Majalla" panose="02000000000000000000" pitchFamily="2" charset="-78"/>
                <a:cs typeface="Sakkal Majalla" panose="02000000000000000000" pitchFamily="2" charset="-78"/>
              </a:rPr>
              <a:t>تعميق الحس الوطني في توفير الأمن الغذائي</a:t>
            </a:r>
            <a:endParaRPr lang="en-GB" sz="2000" b="1" dirty="0">
              <a:latin typeface="Sakkal Majalla" panose="02000000000000000000" pitchFamily="2" charset="-78"/>
              <a:cs typeface="Sakkal Majalla" panose="02000000000000000000" pitchFamily="2" charset="-78"/>
            </a:endParaRPr>
          </a:p>
        </p:txBody>
      </p:sp>
      <p:sp>
        <p:nvSpPr>
          <p:cNvPr id="48" name="Rectangle 47">
            <a:extLst>
              <a:ext uri="{FF2B5EF4-FFF2-40B4-BE49-F238E27FC236}">
                <a16:creationId xmlns:a16="http://schemas.microsoft.com/office/drawing/2014/main" id="{1424EAC8-8B73-4919-9004-5BB6F513AD68}"/>
              </a:ext>
            </a:extLst>
          </p:cNvPr>
          <p:cNvSpPr/>
          <p:nvPr/>
        </p:nvSpPr>
        <p:spPr>
          <a:xfrm>
            <a:off x="448909" y="5057790"/>
            <a:ext cx="4998501" cy="70104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ar-BH" sz="2000" b="1" dirty="0">
                <a:latin typeface="Sakkal Majalla" panose="02000000000000000000" pitchFamily="2" charset="-78"/>
                <a:cs typeface="Sakkal Majalla" panose="02000000000000000000" pitchFamily="2" charset="-78"/>
              </a:rPr>
              <a:t>رفع الكفاءة الانتاجية</a:t>
            </a:r>
            <a:endParaRPr lang="en-GB" sz="2000" b="1" dirty="0">
              <a:latin typeface="Sakkal Majalla" panose="02000000000000000000" pitchFamily="2" charset="-78"/>
              <a:cs typeface="Sakkal Majalla" panose="02000000000000000000" pitchFamily="2" charset="-78"/>
            </a:endParaRPr>
          </a:p>
        </p:txBody>
      </p:sp>
      <p:sp>
        <p:nvSpPr>
          <p:cNvPr id="49" name="Rectangle 48">
            <a:extLst>
              <a:ext uri="{FF2B5EF4-FFF2-40B4-BE49-F238E27FC236}">
                <a16:creationId xmlns:a16="http://schemas.microsoft.com/office/drawing/2014/main" id="{FC61C696-7D19-4DC9-9599-63627E9AEE2A}"/>
              </a:ext>
            </a:extLst>
          </p:cNvPr>
          <p:cNvSpPr/>
          <p:nvPr/>
        </p:nvSpPr>
        <p:spPr>
          <a:xfrm>
            <a:off x="448909" y="5969567"/>
            <a:ext cx="4998501" cy="70104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ar-BH" sz="2000" b="1" dirty="0">
                <a:latin typeface="Sakkal Majalla" panose="02000000000000000000" pitchFamily="2" charset="-78"/>
                <a:cs typeface="Sakkal Majalla" panose="02000000000000000000" pitchFamily="2" charset="-78"/>
              </a:rPr>
              <a:t>تعزيز الشراكة مع القطاع الخاص</a:t>
            </a:r>
            <a:endParaRPr lang="en-GB" sz="2000" b="1" dirty="0">
              <a:latin typeface="Sakkal Majalla" panose="02000000000000000000" pitchFamily="2" charset="-78"/>
              <a:cs typeface="Sakkal Majalla" panose="02000000000000000000" pitchFamily="2" charset="-78"/>
            </a:endParaRPr>
          </a:p>
        </p:txBody>
      </p:sp>
      <p:sp>
        <p:nvSpPr>
          <p:cNvPr id="50" name="Rectangle 49">
            <a:extLst>
              <a:ext uri="{FF2B5EF4-FFF2-40B4-BE49-F238E27FC236}">
                <a16:creationId xmlns:a16="http://schemas.microsoft.com/office/drawing/2014/main" id="{2B148E70-A9C1-4011-9B29-631FF44F9D3F}"/>
              </a:ext>
            </a:extLst>
          </p:cNvPr>
          <p:cNvSpPr/>
          <p:nvPr/>
        </p:nvSpPr>
        <p:spPr>
          <a:xfrm>
            <a:off x="10601345" y="1992570"/>
            <a:ext cx="1261322" cy="13120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6" name="Callout: Left Arrow 5">
            <a:extLst>
              <a:ext uri="{FF2B5EF4-FFF2-40B4-BE49-F238E27FC236}">
                <a16:creationId xmlns:a16="http://schemas.microsoft.com/office/drawing/2014/main" id="{D118BDF9-9D3E-4536-AE17-4495B09AC008}"/>
              </a:ext>
            </a:extLst>
          </p:cNvPr>
          <p:cNvSpPr/>
          <p:nvPr/>
        </p:nvSpPr>
        <p:spPr>
          <a:xfrm>
            <a:off x="5534246" y="1198494"/>
            <a:ext cx="2420692" cy="5409438"/>
          </a:xfrm>
          <a:prstGeom prst="leftArrowCallout">
            <a:avLst>
              <a:gd name="adj1" fmla="val 25000"/>
              <a:gd name="adj2" fmla="val 22752"/>
              <a:gd name="adj3" fmla="val 25000"/>
              <a:gd name="adj4" fmla="val 64977"/>
            </a:avLst>
          </a:prstGeom>
          <a:solidFill>
            <a:srgbClr val="63252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r>
              <a:rPr lang="ar-BH" sz="4800" dirty="0">
                <a:latin typeface="Sakkal Majalla" panose="02000000000000000000" pitchFamily="2" charset="-78"/>
                <a:cs typeface="Sakkal Majalla" panose="02000000000000000000" pitchFamily="2" charset="-78"/>
              </a:rPr>
              <a:t>أهداف المبادرة</a:t>
            </a:r>
            <a:endParaRPr lang="en-GB" sz="4800" dirty="0">
              <a:latin typeface="Sakkal Majalla" panose="02000000000000000000" pitchFamily="2" charset="-78"/>
              <a:cs typeface="Sakkal Majalla" panose="02000000000000000000" pitchFamily="2" charset="-78"/>
            </a:endParaRPr>
          </a:p>
        </p:txBody>
      </p:sp>
      <p:sp>
        <p:nvSpPr>
          <p:cNvPr id="51" name="TextBox 50">
            <a:extLst>
              <a:ext uri="{FF2B5EF4-FFF2-40B4-BE49-F238E27FC236}">
                <a16:creationId xmlns:a16="http://schemas.microsoft.com/office/drawing/2014/main" id="{FBEA035C-5BC8-4E78-B816-CF0125061AAA}"/>
              </a:ext>
            </a:extLst>
          </p:cNvPr>
          <p:cNvSpPr txBox="1"/>
          <p:nvPr/>
        </p:nvSpPr>
        <p:spPr>
          <a:xfrm>
            <a:off x="5901312" y="123071"/>
            <a:ext cx="6112276" cy="446276"/>
          </a:xfrm>
          <a:prstGeom prst="rect">
            <a:avLst/>
          </a:prstGeom>
          <a:noFill/>
        </p:spPr>
        <p:txBody>
          <a:bodyPr wrap="square">
            <a:spAutoFit/>
          </a:bodyPr>
          <a:lstStyle/>
          <a:p>
            <a:pPr marL="0" marR="0" algn="r" rtl="1">
              <a:lnSpc>
                <a:spcPct val="115000"/>
              </a:lnSpc>
              <a:spcBef>
                <a:spcPts val="1800"/>
              </a:spcBef>
              <a:spcAft>
                <a:spcPts val="200"/>
              </a:spcAft>
            </a:pPr>
            <a:r>
              <a:rPr lang="ar-BH" sz="2000" b="1" kern="0" dirty="0">
                <a:solidFill>
                  <a:srgbClr val="C00000"/>
                </a:solidFill>
                <a:effectLst/>
                <a:latin typeface="Sakkal Majalla" panose="02000000000000000000" pitchFamily="2" charset="-78"/>
                <a:ea typeface="Times New Roman" panose="02020603050405020304" pitchFamily="18" charset="0"/>
                <a:cs typeface="Sakkal Majalla" panose="02000000000000000000" pitchFamily="2" charset="-78"/>
              </a:rPr>
              <a:t>التوسع في استخدام أساليب الإنتاج الزراعي الحديثة</a:t>
            </a:r>
            <a:endParaRPr lang="en-US" sz="2000" b="1" kern="0" dirty="0">
              <a:solidFill>
                <a:srgbClr val="C00000"/>
              </a:solidFill>
              <a:effectLst/>
              <a:latin typeface="Sakkal Majalla" panose="02000000000000000000" pitchFamily="2" charset="-78"/>
              <a:ea typeface="Times New Roman" panose="02020603050405020304" pitchFamily="18" charset="0"/>
              <a:cs typeface="Sakkal Majalla" panose="02000000000000000000" pitchFamily="2" charset="-78"/>
            </a:endParaRPr>
          </a:p>
        </p:txBody>
      </p:sp>
      <p:pic>
        <p:nvPicPr>
          <p:cNvPr id="11" name="Graphic 10" descr="Anemone and clownfish outline">
            <a:extLst>
              <a:ext uri="{FF2B5EF4-FFF2-40B4-BE49-F238E27FC236}">
                <a16:creationId xmlns:a16="http://schemas.microsoft.com/office/drawing/2014/main" id="{F7D411DD-9308-4AC2-BF22-FAF422699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4806" y="4058758"/>
            <a:ext cx="914400" cy="914400"/>
          </a:xfrm>
          <a:prstGeom prst="rect">
            <a:avLst/>
          </a:prstGeom>
        </p:spPr>
      </p:pic>
      <p:pic>
        <p:nvPicPr>
          <p:cNvPr id="26" name="Graphic 25" descr="Crops outline">
            <a:extLst>
              <a:ext uri="{FF2B5EF4-FFF2-40B4-BE49-F238E27FC236}">
                <a16:creationId xmlns:a16="http://schemas.microsoft.com/office/drawing/2014/main" id="{77CD64ED-FFE4-4D21-BD14-6E3B48249B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74806" y="2210681"/>
            <a:ext cx="914400" cy="914400"/>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005834E5-885E-48E6-A48D-FD9DD7F5E2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9204" y="0"/>
            <a:ext cx="1333134" cy="624334"/>
          </a:xfrm>
          <a:prstGeom prst="rect">
            <a:avLst/>
          </a:prstGeom>
        </p:spPr>
      </p:pic>
    </p:spTree>
    <p:extLst>
      <p:ext uri="{BB962C8B-B14F-4D97-AF65-F5344CB8AC3E}">
        <p14:creationId xmlns:p14="http://schemas.microsoft.com/office/powerpoint/2010/main" val="139710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t="-6000" b="-6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50EB6A-EEEC-45F2-B18B-72B329185268}"/>
              </a:ext>
            </a:extLst>
          </p:cNvPr>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13</a:t>
            </a:fld>
            <a:endParaRPr lang="ar-BH" dirty="0">
              <a:solidFill>
                <a:prstClr val="black">
                  <a:lumMod val="85000"/>
                  <a:lumOff val="15000"/>
                </a:prstClr>
              </a:solidFill>
            </a:endParaRPr>
          </a:p>
        </p:txBody>
      </p:sp>
      <p:cxnSp>
        <p:nvCxnSpPr>
          <p:cNvPr id="13" name="Straight Connector 12">
            <a:extLst>
              <a:ext uri="{FF2B5EF4-FFF2-40B4-BE49-F238E27FC236}">
                <a16:creationId xmlns:a16="http://schemas.microsoft.com/office/drawing/2014/main" id="{3740C274-9637-4F3B-82C7-BEE3916191DA}"/>
              </a:ext>
            </a:extLst>
          </p:cNvPr>
          <p:cNvCxnSpPr>
            <a:cxnSpLocks/>
          </p:cNvCxnSpPr>
          <p:nvPr/>
        </p:nvCxnSpPr>
        <p:spPr>
          <a:xfrm>
            <a:off x="17015" y="639703"/>
            <a:ext cx="12137987" cy="0"/>
          </a:xfrm>
          <a:prstGeom prst="line">
            <a:avLst/>
          </a:prstGeom>
          <a:ln w="38100">
            <a:solidFill>
              <a:srgbClr val="C3AA6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0D7F29-0026-4982-B059-99DE7D9D0C1E}"/>
              </a:ext>
            </a:extLst>
          </p:cNvPr>
          <p:cNvSpPr/>
          <p:nvPr/>
        </p:nvSpPr>
        <p:spPr>
          <a:xfrm>
            <a:off x="17015" y="129659"/>
            <a:ext cx="2108269" cy="369332"/>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endParaRPr lang="en-US" b="1" dirty="0">
              <a:latin typeface="Sakkal Majalla" panose="02000000000000000000" pitchFamily="2" charset="-78"/>
              <a:cs typeface="Sakkal Majalla" panose="02000000000000000000" pitchFamily="2" charset="-78"/>
            </a:endParaRPr>
          </a:p>
        </p:txBody>
      </p:sp>
      <p:cxnSp>
        <p:nvCxnSpPr>
          <p:cNvPr id="16" name="Straight Connector 15">
            <a:extLst>
              <a:ext uri="{FF2B5EF4-FFF2-40B4-BE49-F238E27FC236}">
                <a16:creationId xmlns:a16="http://schemas.microsoft.com/office/drawing/2014/main" id="{BC5CD6CF-39BF-4882-BBD4-39FD9C57D5F6}"/>
              </a:ext>
            </a:extLst>
          </p:cNvPr>
          <p:cNvCxnSpPr/>
          <p:nvPr/>
        </p:nvCxnSpPr>
        <p:spPr>
          <a:xfrm>
            <a:off x="2257425" y="38662"/>
            <a:ext cx="0" cy="551326"/>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sp>
        <p:nvSpPr>
          <p:cNvPr id="10" name="TextBox 9">
            <a:extLst>
              <a:ext uri="{FF2B5EF4-FFF2-40B4-BE49-F238E27FC236}">
                <a16:creationId xmlns:a16="http://schemas.microsoft.com/office/drawing/2014/main" id="{8E50A541-5EF6-4EFB-B7E4-4FF75739FBAC}"/>
              </a:ext>
            </a:extLst>
          </p:cNvPr>
          <p:cNvSpPr txBox="1"/>
          <p:nvPr/>
        </p:nvSpPr>
        <p:spPr>
          <a:xfrm>
            <a:off x="5750391" y="136522"/>
            <a:ext cx="6112276" cy="446276"/>
          </a:xfrm>
          <a:prstGeom prst="rect">
            <a:avLst/>
          </a:prstGeom>
          <a:noFill/>
        </p:spPr>
        <p:txBody>
          <a:bodyPr wrap="square">
            <a:spAutoFit/>
          </a:bodyPr>
          <a:lstStyle/>
          <a:p>
            <a:pPr marL="0" marR="0" algn="r" rtl="1">
              <a:lnSpc>
                <a:spcPct val="115000"/>
              </a:lnSpc>
              <a:spcBef>
                <a:spcPts val="1800"/>
              </a:spcBef>
              <a:spcAft>
                <a:spcPts val="200"/>
              </a:spcAft>
            </a:pPr>
            <a:r>
              <a:rPr lang="ar-BH" sz="2000" b="1" kern="0" dirty="0">
                <a:solidFill>
                  <a:srgbClr val="C00000"/>
                </a:solidFill>
                <a:effectLst/>
                <a:latin typeface="Sakkal Majalla" panose="02000000000000000000" pitchFamily="2" charset="-78"/>
                <a:ea typeface="Times New Roman" panose="02020603050405020304" pitchFamily="18" charset="0"/>
                <a:cs typeface="Sakkal Majalla" panose="02000000000000000000" pitchFamily="2" charset="-78"/>
              </a:rPr>
              <a:t>التوسع في استخدام أساليب الإنتاج الزراعي الحديثة</a:t>
            </a:r>
            <a:endParaRPr lang="en-US" sz="2000" b="1" kern="0" dirty="0">
              <a:solidFill>
                <a:srgbClr val="C00000"/>
              </a:solidFill>
              <a:effectLst/>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21" name="TextBox 20">
            <a:extLst>
              <a:ext uri="{FF2B5EF4-FFF2-40B4-BE49-F238E27FC236}">
                <a16:creationId xmlns:a16="http://schemas.microsoft.com/office/drawing/2014/main" id="{8425BBC9-80C2-45F9-917D-F7E41C4BD79C}"/>
              </a:ext>
            </a:extLst>
          </p:cNvPr>
          <p:cNvSpPr txBox="1"/>
          <p:nvPr/>
        </p:nvSpPr>
        <p:spPr>
          <a:xfrm>
            <a:off x="6086008" y="1160483"/>
            <a:ext cx="3419706" cy="523220"/>
          </a:xfrm>
          <a:prstGeom prst="rect">
            <a:avLst/>
          </a:prstGeom>
          <a:noFill/>
        </p:spPr>
        <p:txBody>
          <a:bodyPr wrap="square" rtlCol="0">
            <a:spAutoFit/>
          </a:bodyPr>
          <a:lstStyle/>
          <a:p>
            <a:pPr algn="r" rtl="1"/>
            <a:r>
              <a:rPr lang="ar-BH" sz="2800" b="1" dirty="0">
                <a:latin typeface="Sakkal Majalla" panose="02000000000000000000" pitchFamily="2" charset="-78"/>
                <a:cs typeface="Sakkal Majalla" panose="02000000000000000000" pitchFamily="2" charset="-78"/>
              </a:rPr>
              <a:t>تقنية الزراعة بدون تربة</a:t>
            </a:r>
            <a:endParaRPr lang="en-GB" sz="2800" b="1" dirty="0">
              <a:latin typeface="Sakkal Majalla" panose="02000000000000000000" pitchFamily="2" charset="-78"/>
              <a:cs typeface="Sakkal Majalla" panose="02000000000000000000" pitchFamily="2" charset="-78"/>
            </a:endParaRPr>
          </a:p>
        </p:txBody>
      </p:sp>
      <p:graphicFrame>
        <p:nvGraphicFramePr>
          <p:cNvPr id="2" name="Table 2">
            <a:extLst>
              <a:ext uri="{FF2B5EF4-FFF2-40B4-BE49-F238E27FC236}">
                <a16:creationId xmlns:a16="http://schemas.microsoft.com/office/drawing/2014/main" id="{782A9A05-5B5C-4B07-A1BA-EC638A9F9FA5}"/>
              </a:ext>
            </a:extLst>
          </p:cNvPr>
          <p:cNvGraphicFramePr>
            <a:graphicFrameLocks noGrp="1"/>
          </p:cNvGraphicFramePr>
          <p:nvPr>
            <p:extLst>
              <p:ext uri="{D42A27DB-BD31-4B8C-83A1-F6EECF244321}">
                <p14:modId xmlns:p14="http://schemas.microsoft.com/office/powerpoint/2010/main" val="2202506222"/>
              </p:ext>
            </p:extLst>
          </p:nvPr>
        </p:nvGraphicFramePr>
        <p:xfrm>
          <a:off x="4312919" y="2378182"/>
          <a:ext cx="7549747" cy="3840480"/>
        </p:xfrm>
        <a:graphic>
          <a:graphicData uri="http://schemas.openxmlformats.org/drawingml/2006/table">
            <a:tbl>
              <a:tblPr firstRow="1" bandRow="1">
                <a:tableStyleId>{C083E6E3-FA7D-4D7B-A595-EF9225AFEA82}</a:tableStyleId>
              </a:tblPr>
              <a:tblGrid>
                <a:gridCol w="3940048">
                  <a:extLst>
                    <a:ext uri="{9D8B030D-6E8A-4147-A177-3AD203B41FA5}">
                      <a16:colId xmlns:a16="http://schemas.microsoft.com/office/drawing/2014/main" val="3239693894"/>
                    </a:ext>
                  </a:extLst>
                </a:gridCol>
                <a:gridCol w="3609699">
                  <a:extLst>
                    <a:ext uri="{9D8B030D-6E8A-4147-A177-3AD203B41FA5}">
                      <a16:colId xmlns:a16="http://schemas.microsoft.com/office/drawing/2014/main" val="3170722988"/>
                    </a:ext>
                  </a:extLst>
                </a:gridCol>
              </a:tblGrid>
              <a:tr h="370840">
                <a:tc>
                  <a:txBody>
                    <a:bodyPr/>
                    <a:lstStyle/>
                    <a:p>
                      <a:pPr algn="ctr" rtl="1"/>
                      <a:r>
                        <a:rPr lang="en-US" sz="2400" b="1" dirty="0">
                          <a:solidFill>
                            <a:srgbClr val="FF0000"/>
                          </a:solidFill>
                          <a:latin typeface="Sakkal Majalla" panose="02000000000000000000" pitchFamily="2" charset="-78"/>
                          <a:cs typeface="Sakkal Majalla" panose="02000000000000000000" pitchFamily="2" charset="-78"/>
                        </a:rPr>
                        <a:t>300,000</a:t>
                      </a:r>
                      <a:r>
                        <a:rPr lang="ar-BH" sz="2400" b="1" dirty="0">
                          <a:solidFill>
                            <a:srgbClr val="FF0000"/>
                          </a:solidFill>
                          <a:latin typeface="Sakkal Majalla" panose="02000000000000000000" pitchFamily="2" charset="-78"/>
                          <a:cs typeface="Sakkal Majalla" panose="02000000000000000000" pitchFamily="2" charset="-78"/>
                        </a:rPr>
                        <a:t> متر مربع</a:t>
                      </a:r>
                      <a:r>
                        <a:rPr lang="en-US" sz="2400" b="1" dirty="0">
                          <a:solidFill>
                            <a:srgbClr val="FF0000"/>
                          </a:solidFill>
                          <a:latin typeface="Sakkal Majalla" panose="02000000000000000000" pitchFamily="2" charset="-78"/>
                          <a:cs typeface="Sakkal Majalla" panose="02000000000000000000" pitchFamily="2" charset="-78"/>
                        </a:rPr>
                        <a:t> </a:t>
                      </a:r>
                      <a:r>
                        <a:rPr lang="ar-BH" sz="2400" b="1" dirty="0">
                          <a:solidFill>
                            <a:srgbClr val="FF0000"/>
                          </a:solidFill>
                          <a:latin typeface="Sakkal Majalla" panose="02000000000000000000" pitchFamily="2" charset="-78"/>
                          <a:cs typeface="Sakkal Majalla" panose="02000000000000000000" pitchFamily="2" charset="-78"/>
                        </a:rPr>
                        <a:t> تقريبا</a:t>
                      </a:r>
                      <a:endParaRPr lang="en-GB" sz="2400" b="1" dirty="0">
                        <a:solidFill>
                          <a:srgbClr val="FF0000"/>
                        </a:solidFill>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مساحة المشروع </a:t>
                      </a:r>
                      <a:endParaRPr lang="en-GB"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3992982340"/>
                  </a:ext>
                </a:extLst>
              </a:tr>
              <a:tr h="370840">
                <a:tc>
                  <a:txBody>
                    <a:bodyPr/>
                    <a:lstStyle/>
                    <a:p>
                      <a:pPr algn="ctr" rtl="1"/>
                      <a:r>
                        <a:rPr lang="en-US" sz="2400" b="1" dirty="0">
                          <a:latin typeface="Sakkal Majalla" panose="02000000000000000000" pitchFamily="2" charset="-78"/>
                          <a:cs typeface="Sakkal Majalla" panose="02000000000000000000" pitchFamily="2" charset="-78"/>
                        </a:rPr>
                        <a:t>3,600 </a:t>
                      </a:r>
                      <a:r>
                        <a:rPr lang="ar-BH" sz="2400" b="1" dirty="0">
                          <a:latin typeface="Sakkal Majalla" panose="02000000000000000000" pitchFamily="2" charset="-78"/>
                          <a:cs typeface="Sakkal Majalla" panose="02000000000000000000" pitchFamily="2" charset="-78"/>
                        </a:rPr>
                        <a:t> طن سنوياً</a:t>
                      </a:r>
                      <a:endParaRPr lang="en-GB"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الإنتاج الكلي</a:t>
                      </a:r>
                      <a:endParaRPr lang="en-GB"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4047327801"/>
                  </a:ext>
                </a:extLst>
              </a:tr>
              <a:tr h="370840">
                <a:tc>
                  <a:txBody>
                    <a:bodyPr/>
                    <a:lstStyle/>
                    <a:p>
                      <a:pPr marL="0" indent="0" algn="ctr" rtl="1">
                        <a:buNone/>
                      </a:pPr>
                      <a:r>
                        <a:rPr lang="en-US" sz="2400" b="1" dirty="0">
                          <a:latin typeface="Sakkal Majalla" panose="02000000000000000000" pitchFamily="2" charset="-78"/>
                          <a:cs typeface="Sakkal Majalla" panose="02000000000000000000" pitchFamily="2" charset="-78"/>
                        </a:rPr>
                        <a:t>134 </a:t>
                      </a:r>
                      <a:r>
                        <a:rPr lang="ar-BH" sz="2400" b="1" dirty="0">
                          <a:latin typeface="Sakkal Majalla" panose="02000000000000000000" pitchFamily="2" charset="-78"/>
                          <a:cs typeface="Sakkal Majalla" panose="02000000000000000000" pitchFamily="2" charset="-78"/>
                        </a:rPr>
                        <a:t> وظيفة</a:t>
                      </a:r>
                      <a:endParaRPr lang="en-GB"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فرص العمل</a:t>
                      </a:r>
                      <a:endParaRPr lang="en-GB"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860751442"/>
                  </a:ext>
                </a:extLst>
              </a:tr>
              <a:tr h="370840">
                <a:tc>
                  <a:txBody>
                    <a:bodyPr/>
                    <a:lstStyle/>
                    <a:p>
                      <a:pPr algn="ctr" rtl="1"/>
                      <a:r>
                        <a:rPr lang="ar-BH" sz="2400" b="1" dirty="0">
                          <a:latin typeface="Sakkal Majalla" panose="02000000000000000000" pitchFamily="2" charset="-78"/>
                          <a:cs typeface="Sakkal Majalla" panose="02000000000000000000" pitchFamily="2" charset="-78"/>
                        </a:rPr>
                        <a:t>10% - 20%</a:t>
                      </a:r>
                      <a:endParaRPr lang="en-GB"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المساهمة في نسبة الاكتفاء الذاتي من الخضروات</a:t>
                      </a:r>
                      <a:endParaRPr lang="en-GB"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993711381"/>
                  </a:ext>
                </a:extLst>
              </a:tr>
              <a:tr h="370840">
                <a:tc>
                  <a:txBody>
                    <a:bodyPr/>
                    <a:lstStyle/>
                    <a:p>
                      <a:pPr algn="ctr" rtl="1"/>
                      <a:r>
                        <a:rPr lang="ar-BH" sz="2400" b="1" dirty="0">
                          <a:latin typeface="Sakkal Majalla" panose="02000000000000000000" pitchFamily="2" charset="-78"/>
                          <a:cs typeface="Sakkal Majalla" panose="02000000000000000000" pitchFamily="2" charset="-78"/>
                        </a:rPr>
                        <a:t>356 بيت محمي</a:t>
                      </a:r>
                      <a:endParaRPr lang="en-GB"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عدد البيوت المحمية</a:t>
                      </a:r>
                      <a:endParaRPr lang="en-GB"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340341110"/>
                  </a:ext>
                </a:extLst>
              </a:tr>
              <a:tr h="370840">
                <a:tc>
                  <a:txBody>
                    <a:bodyPr/>
                    <a:lstStyle/>
                    <a:p>
                      <a:pPr algn="ctr" rtl="1"/>
                      <a:r>
                        <a:rPr lang="ar-BH" sz="2400" b="1" dirty="0">
                          <a:latin typeface="Sakkal Majalla" panose="02000000000000000000" pitchFamily="2" charset="-78"/>
                          <a:cs typeface="Sakkal Majalla" panose="02000000000000000000" pitchFamily="2" charset="-78"/>
                        </a:rPr>
                        <a:t>الطماطم            الخيار              الفلفل</a:t>
                      </a:r>
                    </a:p>
                    <a:p>
                      <a:pPr algn="ctr" rtl="1"/>
                      <a:r>
                        <a:rPr lang="ar-BH" sz="2400" b="1" dirty="0">
                          <a:latin typeface="Sakkal Majalla" panose="02000000000000000000" pitchFamily="2" charset="-78"/>
                          <a:cs typeface="Sakkal Majalla" panose="02000000000000000000" pitchFamily="2" charset="-78"/>
                        </a:rPr>
                        <a:t>الفاصوليا الخضراء     </a:t>
                      </a:r>
                      <a:r>
                        <a:rPr lang="ar-BH" sz="2400" b="1" dirty="0" err="1">
                          <a:latin typeface="Sakkal Majalla" panose="02000000000000000000" pitchFamily="2" charset="-78"/>
                          <a:cs typeface="Sakkal Majalla" panose="02000000000000000000" pitchFamily="2" charset="-78"/>
                        </a:rPr>
                        <a:t>الورقيات</a:t>
                      </a:r>
                      <a:r>
                        <a:rPr lang="ar-BH" sz="2400" b="1" dirty="0">
                          <a:latin typeface="Sakkal Majalla" panose="02000000000000000000" pitchFamily="2" charset="-78"/>
                          <a:cs typeface="Sakkal Majalla" panose="02000000000000000000" pitchFamily="2" charset="-78"/>
                        </a:rPr>
                        <a:t>             أنواع البطيخ</a:t>
                      </a:r>
                    </a:p>
                  </a:txBody>
                  <a:tcPr/>
                </a:tc>
                <a:tc>
                  <a:txBody>
                    <a:bodyPr/>
                    <a:lstStyle/>
                    <a:p>
                      <a:pPr algn="ctr" rtl="1"/>
                      <a:r>
                        <a:rPr lang="ar-BH" sz="2400" b="1" dirty="0">
                          <a:latin typeface="Sakkal Majalla" panose="02000000000000000000" pitchFamily="2" charset="-78"/>
                          <a:cs typeface="Sakkal Majalla" panose="02000000000000000000" pitchFamily="2" charset="-78"/>
                        </a:rPr>
                        <a:t>الأنواع المستهدفة من الخضروات</a:t>
                      </a:r>
                      <a:endParaRPr lang="en-GB"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4263884909"/>
                  </a:ext>
                </a:extLst>
              </a:tr>
            </a:tbl>
          </a:graphicData>
        </a:graphic>
      </p:graphicFrame>
      <p:pic>
        <p:nvPicPr>
          <p:cNvPr id="6" name="Picture 5" descr="Map&#10;&#10;Description automatically generated">
            <a:extLst>
              <a:ext uri="{FF2B5EF4-FFF2-40B4-BE49-F238E27FC236}">
                <a16:creationId xmlns:a16="http://schemas.microsoft.com/office/drawing/2014/main" id="{67204242-CB7B-4EEC-83D9-FAB45AED2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7" y="1067697"/>
            <a:ext cx="2889889" cy="5288656"/>
          </a:xfrm>
          <a:prstGeom prst="rect">
            <a:avLst/>
          </a:prstGeom>
        </p:spPr>
      </p:pic>
      <p:sp>
        <p:nvSpPr>
          <p:cNvPr id="11" name="Rectangle: Rounded Corners 10">
            <a:extLst>
              <a:ext uri="{FF2B5EF4-FFF2-40B4-BE49-F238E27FC236}">
                <a16:creationId xmlns:a16="http://schemas.microsoft.com/office/drawing/2014/main" id="{87A2B9A7-0F49-4E77-A0F4-6614B7D3D9AE}"/>
              </a:ext>
            </a:extLst>
          </p:cNvPr>
          <p:cNvSpPr/>
          <p:nvPr/>
        </p:nvSpPr>
        <p:spPr>
          <a:xfrm>
            <a:off x="5660989" y="866925"/>
            <a:ext cx="5899221" cy="1110336"/>
          </a:xfrm>
          <a:prstGeom prst="round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Crops outline">
            <a:extLst>
              <a:ext uri="{FF2B5EF4-FFF2-40B4-BE49-F238E27FC236}">
                <a16:creationId xmlns:a16="http://schemas.microsoft.com/office/drawing/2014/main" id="{80B5F6D3-2E19-46C6-8DC3-D4DC4A7954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82200" y="941804"/>
            <a:ext cx="914400" cy="9144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C0AD72F-04F1-40FF-BB62-6F78A45484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204" y="0"/>
            <a:ext cx="1333134" cy="624334"/>
          </a:xfrm>
          <a:prstGeom prst="rect">
            <a:avLst/>
          </a:prstGeom>
        </p:spPr>
      </p:pic>
    </p:spTree>
    <p:extLst>
      <p:ext uri="{BB962C8B-B14F-4D97-AF65-F5344CB8AC3E}">
        <p14:creationId xmlns:p14="http://schemas.microsoft.com/office/powerpoint/2010/main" val="2940095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5000" b="-5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50EB6A-EEEC-45F2-B18B-72B329185268}"/>
              </a:ext>
            </a:extLst>
          </p:cNvPr>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14</a:t>
            </a:fld>
            <a:endParaRPr lang="ar-BH" dirty="0">
              <a:solidFill>
                <a:prstClr val="black">
                  <a:lumMod val="85000"/>
                  <a:lumOff val="15000"/>
                </a:prstClr>
              </a:solidFill>
            </a:endParaRPr>
          </a:p>
        </p:txBody>
      </p:sp>
      <p:cxnSp>
        <p:nvCxnSpPr>
          <p:cNvPr id="13" name="Straight Connector 12">
            <a:extLst>
              <a:ext uri="{FF2B5EF4-FFF2-40B4-BE49-F238E27FC236}">
                <a16:creationId xmlns:a16="http://schemas.microsoft.com/office/drawing/2014/main" id="{3740C274-9637-4F3B-82C7-BEE3916191DA}"/>
              </a:ext>
            </a:extLst>
          </p:cNvPr>
          <p:cNvCxnSpPr>
            <a:cxnSpLocks/>
          </p:cNvCxnSpPr>
          <p:nvPr/>
        </p:nvCxnSpPr>
        <p:spPr>
          <a:xfrm>
            <a:off x="17015" y="639703"/>
            <a:ext cx="12137987" cy="0"/>
          </a:xfrm>
          <a:prstGeom prst="line">
            <a:avLst/>
          </a:prstGeom>
          <a:ln w="38100">
            <a:solidFill>
              <a:srgbClr val="C3AA6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0D7F29-0026-4982-B059-99DE7D9D0C1E}"/>
              </a:ext>
            </a:extLst>
          </p:cNvPr>
          <p:cNvSpPr/>
          <p:nvPr/>
        </p:nvSpPr>
        <p:spPr>
          <a:xfrm>
            <a:off x="17015" y="129659"/>
            <a:ext cx="2108269" cy="369332"/>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endParaRPr lang="en-US" b="1" dirty="0">
              <a:latin typeface="Sakkal Majalla" panose="02000000000000000000" pitchFamily="2" charset="-78"/>
              <a:cs typeface="Sakkal Majalla" panose="02000000000000000000" pitchFamily="2" charset="-78"/>
            </a:endParaRPr>
          </a:p>
        </p:txBody>
      </p:sp>
      <p:cxnSp>
        <p:nvCxnSpPr>
          <p:cNvPr id="16" name="Straight Connector 15">
            <a:extLst>
              <a:ext uri="{FF2B5EF4-FFF2-40B4-BE49-F238E27FC236}">
                <a16:creationId xmlns:a16="http://schemas.microsoft.com/office/drawing/2014/main" id="{BC5CD6CF-39BF-4882-BBD4-39FD9C57D5F6}"/>
              </a:ext>
            </a:extLst>
          </p:cNvPr>
          <p:cNvCxnSpPr/>
          <p:nvPr/>
        </p:nvCxnSpPr>
        <p:spPr>
          <a:xfrm>
            <a:off x="2257425" y="38662"/>
            <a:ext cx="0" cy="551326"/>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sp>
        <p:nvSpPr>
          <p:cNvPr id="21" name="TextBox 20">
            <a:extLst>
              <a:ext uri="{FF2B5EF4-FFF2-40B4-BE49-F238E27FC236}">
                <a16:creationId xmlns:a16="http://schemas.microsoft.com/office/drawing/2014/main" id="{8425BBC9-80C2-45F9-917D-F7E41C4BD79C}"/>
              </a:ext>
            </a:extLst>
          </p:cNvPr>
          <p:cNvSpPr txBox="1"/>
          <p:nvPr/>
        </p:nvSpPr>
        <p:spPr>
          <a:xfrm>
            <a:off x="6801843" y="1160483"/>
            <a:ext cx="2571898" cy="523220"/>
          </a:xfrm>
          <a:prstGeom prst="rect">
            <a:avLst/>
          </a:prstGeom>
          <a:noFill/>
        </p:spPr>
        <p:txBody>
          <a:bodyPr wrap="square" rtlCol="0">
            <a:spAutoFit/>
          </a:bodyPr>
          <a:lstStyle/>
          <a:p>
            <a:pPr algn="r" rtl="1"/>
            <a:r>
              <a:rPr lang="ar-BH" sz="2800" b="1" dirty="0">
                <a:solidFill>
                  <a:srgbClr val="C00000"/>
                </a:solidFill>
                <a:latin typeface="Sakkal Majalla" panose="02000000000000000000" pitchFamily="2" charset="-78"/>
                <a:cs typeface="Sakkal Majalla" panose="02000000000000000000" pitchFamily="2" charset="-78"/>
              </a:rPr>
              <a:t>الاستزراع السمكي</a:t>
            </a:r>
            <a:endParaRPr lang="en-GB" sz="2800" b="1" dirty="0">
              <a:solidFill>
                <a:srgbClr val="C00000"/>
              </a:solidFill>
              <a:latin typeface="Sakkal Majalla" panose="02000000000000000000" pitchFamily="2" charset="-78"/>
              <a:cs typeface="Sakkal Majalla" panose="02000000000000000000" pitchFamily="2" charset="-78"/>
            </a:endParaRPr>
          </a:p>
        </p:txBody>
      </p:sp>
      <p:graphicFrame>
        <p:nvGraphicFramePr>
          <p:cNvPr id="2" name="Table 2">
            <a:extLst>
              <a:ext uri="{FF2B5EF4-FFF2-40B4-BE49-F238E27FC236}">
                <a16:creationId xmlns:a16="http://schemas.microsoft.com/office/drawing/2014/main" id="{782A9A05-5B5C-4B07-A1BA-EC638A9F9FA5}"/>
              </a:ext>
            </a:extLst>
          </p:cNvPr>
          <p:cNvGraphicFramePr>
            <a:graphicFrameLocks noGrp="1"/>
          </p:cNvGraphicFramePr>
          <p:nvPr>
            <p:extLst>
              <p:ext uri="{D42A27DB-BD31-4B8C-83A1-F6EECF244321}">
                <p14:modId xmlns:p14="http://schemas.microsoft.com/office/powerpoint/2010/main" val="74029089"/>
              </p:ext>
            </p:extLst>
          </p:nvPr>
        </p:nvGraphicFramePr>
        <p:xfrm>
          <a:off x="4312919" y="2378182"/>
          <a:ext cx="7549747" cy="3383280"/>
        </p:xfrm>
        <a:graphic>
          <a:graphicData uri="http://schemas.openxmlformats.org/drawingml/2006/table">
            <a:tbl>
              <a:tblPr firstRow="1" bandRow="1">
                <a:tableStyleId>{C083E6E3-FA7D-4D7B-A595-EF9225AFEA82}</a:tableStyleId>
              </a:tblPr>
              <a:tblGrid>
                <a:gridCol w="3940048">
                  <a:extLst>
                    <a:ext uri="{9D8B030D-6E8A-4147-A177-3AD203B41FA5}">
                      <a16:colId xmlns:a16="http://schemas.microsoft.com/office/drawing/2014/main" val="3239693894"/>
                    </a:ext>
                  </a:extLst>
                </a:gridCol>
                <a:gridCol w="3609699">
                  <a:extLst>
                    <a:ext uri="{9D8B030D-6E8A-4147-A177-3AD203B41FA5}">
                      <a16:colId xmlns:a16="http://schemas.microsoft.com/office/drawing/2014/main" val="3170722988"/>
                    </a:ext>
                  </a:extLst>
                </a:gridCol>
              </a:tblGrid>
              <a:tr h="370840">
                <a:tc>
                  <a:txBody>
                    <a:bodyPr/>
                    <a:lstStyle/>
                    <a:p>
                      <a:pPr algn="ctr" rtl="1"/>
                      <a:r>
                        <a:rPr lang="en-US" sz="2400" b="1" dirty="0">
                          <a:latin typeface="Sakkal Majalla" panose="02000000000000000000" pitchFamily="2" charset="-78"/>
                          <a:cs typeface="Sakkal Majalla" panose="02000000000000000000" pitchFamily="2" charset="-78"/>
                        </a:rPr>
                        <a:t>1,112,000 </a:t>
                      </a:r>
                      <a:r>
                        <a:rPr lang="ar-BH" sz="2400" b="1" dirty="0">
                          <a:latin typeface="Sakkal Majalla" panose="02000000000000000000" pitchFamily="2" charset="-78"/>
                          <a:cs typeface="Sakkal Majalla" panose="02000000000000000000" pitchFamily="2" charset="-78"/>
                        </a:rPr>
                        <a:t> متر مربع</a:t>
                      </a:r>
                      <a:endParaRPr lang="en-GB"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مساحة المشروع </a:t>
                      </a:r>
                      <a:endParaRPr lang="en-GB"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3992982340"/>
                  </a:ext>
                </a:extLst>
              </a:tr>
              <a:tr h="370840">
                <a:tc>
                  <a:txBody>
                    <a:bodyPr/>
                    <a:lstStyle/>
                    <a:p>
                      <a:pPr algn="ctr" rtl="1"/>
                      <a:r>
                        <a:rPr lang="en-US" sz="2400" b="1" dirty="0">
                          <a:latin typeface="Sakkal Majalla" panose="02000000000000000000" pitchFamily="2" charset="-78"/>
                          <a:cs typeface="Sakkal Majalla" panose="02000000000000000000" pitchFamily="2" charset="-78"/>
                        </a:rPr>
                        <a:t>9,250 </a:t>
                      </a:r>
                      <a:r>
                        <a:rPr lang="ar-BH" sz="2400" b="1" dirty="0">
                          <a:latin typeface="Sakkal Majalla" panose="02000000000000000000" pitchFamily="2" charset="-78"/>
                          <a:cs typeface="Sakkal Majalla" panose="02000000000000000000" pitchFamily="2" charset="-78"/>
                        </a:rPr>
                        <a:t>طن سنوياً</a:t>
                      </a:r>
                      <a:endParaRPr lang="en-GB"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الإنتاج الكلي</a:t>
                      </a:r>
                      <a:endParaRPr lang="en-GB"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4047327801"/>
                  </a:ext>
                </a:extLst>
              </a:tr>
              <a:tr h="370840">
                <a:tc>
                  <a:txBody>
                    <a:bodyPr/>
                    <a:lstStyle/>
                    <a:p>
                      <a:pPr marL="342900" indent="-342900" algn="ctr" rtl="1">
                        <a:buAutoNum type="arabicPlain" startAt="63"/>
                      </a:pPr>
                      <a:r>
                        <a:rPr lang="ar-BH" sz="2400" b="1" dirty="0">
                          <a:latin typeface="Sakkal Majalla" panose="02000000000000000000" pitchFamily="2" charset="-78"/>
                          <a:cs typeface="Sakkal Majalla" panose="02000000000000000000" pitchFamily="2" charset="-78"/>
                        </a:rPr>
                        <a:t>وظيفة</a:t>
                      </a:r>
                      <a:endParaRPr lang="en-GB"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فرص العمل</a:t>
                      </a:r>
                      <a:endParaRPr lang="en-GB"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860751442"/>
                  </a:ext>
                </a:extLst>
              </a:tr>
              <a:tr h="370840">
                <a:tc>
                  <a:txBody>
                    <a:bodyPr/>
                    <a:lstStyle/>
                    <a:p>
                      <a:pPr algn="ctr" rtl="1"/>
                      <a:r>
                        <a:rPr lang="en-US" sz="2400" b="1" dirty="0">
                          <a:latin typeface="Sakkal Majalla" panose="02000000000000000000" pitchFamily="2" charset="-78"/>
                          <a:cs typeface="Sakkal Majalla" panose="02000000000000000000" pitchFamily="2" charset="-78"/>
                        </a:rPr>
                        <a:t>50% </a:t>
                      </a:r>
                      <a:r>
                        <a:rPr lang="ar-BH" sz="2400" b="1" dirty="0">
                          <a:latin typeface="Sakkal Majalla" panose="02000000000000000000" pitchFamily="2" charset="-78"/>
                          <a:cs typeface="Sakkal Majalla" panose="02000000000000000000" pitchFamily="2" charset="-78"/>
                        </a:rPr>
                        <a:t> - </a:t>
                      </a:r>
                      <a:r>
                        <a:rPr lang="en-US" sz="2400" b="1" dirty="0">
                          <a:latin typeface="Sakkal Majalla" panose="02000000000000000000" pitchFamily="2" charset="-78"/>
                          <a:cs typeface="Sakkal Majalla" panose="02000000000000000000" pitchFamily="2" charset="-78"/>
                        </a:rPr>
                        <a:t>62</a:t>
                      </a:r>
                      <a:r>
                        <a:rPr lang="ar-BH" sz="2400" b="1" dirty="0">
                          <a:latin typeface="Sakkal Majalla" panose="02000000000000000000" pitchFamily="2" charset="-78"/>
                          <a:cs typeface="Sakkal Majalla" panose="02000000000000000000" pitchFamily="2" charset="-78"/>
                        </a:rPr>
                        <a:t>%</a:t>
                      </a:r>
                      <a:endParaRPr lang="en-GB"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المساهمة في نسبة الاكتفاء الذاتي من الأسماك</a:t>
                      </a:r>
                      <a:endParaRPr lang="en-GB"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993711381"/>
                  </a:ext>
                </a:extLst>
              </a:tr>
              <a:tr h="370840">
                <a:tc>
                  <a:txBody>
                    <a:bodyPr/>
                    <a:lstStyle/>
                    <a:p>
                      <a:pPr algn="ctr" rtl="1"/>
                      <a:r>
                        <a:rPr lang="ar-BH" sz="2400" b="1" dirty="0">
                          <a:latin typeface="Sakkal Majalla" panose="02000000000000000000" pitchFamily="2" charset="-78"/>
                          <a:cs typeface="Sakkal Majalla" panose="02000000000000000000" pitchFamily="2" charset="-78"/>
                        </a:rPr>
                        <a:t>الهامور            الصافي                سبيطي</a:t>
                      </a:r>
                    </a:p>
                    <a:p>
                      <a:pPr algn="ctr" rtl="1"/>
                      <a:endParaRPr lang="ar-BH" sz="2400" b="1" dirty="0">
                        <a:latin typeface="Sakkal Majalla" panose="02000000000000000000" pitchFamily="2" charset="-78"/>
                        <a:cs typeface="Sakkal Majalla" panose="02000000000000000000" pitchFamily="2" charset="-78"/>
                      </a:endParaRPr>
                    </a:p>
                    <a:p>
                      <a:pPr algn="ctr" rtl="1"/>
                      <a:r>
                        <a:rPr lang="ar-BH" sz="2400" b="1" dirty="0">
                          <a:latin typeface="Sakkal Majalla" panose="02000000000000000000" pitchFamily="2" charset="-78"/>
                          <a:cs typeface="Sakkal Majalla" panose="02000000000000000000" pitchFamily="2" charset="-78"/>
                        </a:rPr>
                        <a:t>شقر                 </a:t>
                      </a:r>
                      <a:r>
                        <a:rPr lang="ar-BH" sz="2400" b="1" dirty="0" err="1">
                          <a:latin typeface="Sakkal Majalla" panose="02000000000000000000" pitchFamily="2" charset="-78"/>
                          <a:cs typeface="Sakkal Majalla" panose="02000000000000000000" pitchFamily="2" charset="-78"/>
                        </a:rPr>
                        <a:t>شعم</a:t>
                      </a:r>
                      <a:r>
                        <a:rPr lang="ar-BH" sz="2400" b="1" dirty="0">
                          <a:latin typeface="Sakkal Majalla" panose="02000000000000000000" pitchFamily="2" charset="-78"/>
                          <a:cs typeface="Sakkal Majalla" panose="02000000000000000000" pitchFamily="2" charset="-78"/>
                        </a:rPr>
                        <a:t>                    سكن</a:t>
                      </a:r>
                      <a:endParaRPr lang="en-GB"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الأنواع المستهدفة من الأسماك تحت نظام الاستزراع السمكي</a:t>
                      </a:r>
                      <a:endParaRPr lang="en-GB"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4263884909"/>
                  </a:ext>
                </a:extLst>
              </a:tr>
            </a:tbl>
          </a:graphicData>
        </a:graphic>
      </p:graphicFrame>
      <p:pic>
        <p:nvPicPr>
          <p:cNvPr id="6" name="Picture 5">
            <a:extLst>
              <a:ext uri="{FF2B5EF4-FFF2-40B4-BE49-F238E27FC236}">
                <a16:creationId xmlns:a16="http://schemas.microsoft.com/office/drawing/2014/main" id="{67204242-CB7B-4EEC-83D9-FAB45AED29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353" y="1067697"/>
            <a:ext cx="2867197" cy="5288656"/>
          </a:xfrm>
          <a:prstGeom prst="rect">
            <a:avLst/>
          </a:prstGeom>
        </p:spPr>
      </p:pic>
      <p:sp>
        <p:nvSpPr>
          <p:cNvPr id="46" name="Rectangle: Rounded Corners 45">
            <a:extLst>
              <a:ext uri="{FF2B5EF4-FFF2-40B4-BE49-F238E27FC236}">
                <a16:creationId xmlns:a16="http://schemas.microsoft.com/office/drawing/2014/main" id="{9648B350-4CED-42B8-8382-091B793363BB}"/>
              </a:ext>
            </a:extLst>
          </p:cNvPr>
          <p:cNvSpPr/>
          <p:nvPr/>
        </p:nvSpPr>
        <p:spPr>
          <a:xfrm>
            <a:off x="5660989" y="866925"/>
            <a:ext cx="5899221" cy="1110336"/>
          </a:xfrm>
          <a:prstGeom prst="round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Graphic 46" descr="Anemone and clownfish outline">
            <a:extLst>
              <a:ext uri="{FF2B5EF4-FFF2-40B4-BE49-F238E27FC236}">
                <a16:creationId xmlns:a16="http://schemas.microsoft.com/office/drawing/2014/main" id="{A1F2EB0D-7C10-483B-BF8A-98CA5284AE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74370" y="933603"/>
            <a:ext cx="914400" cy="914400"/>
          </a:xfrm>
          <a:prstGeom prst="rect">
            <a:avLst/>
          </a:prstGeom>
        </p:spPr>
      </p:pic>
      <p:sp>
        <p:nvSpPr>
          <p:cNvPr id="48" name="TextBox 47">
            <a:extLst>
              <a:ext uri="{FF2B5EF4-FFF2-40B4-BE49-F238E27FC236}">
                <a16:creationId xmlns:a16="http://schemas.microsoft.com/office/drawing/2014/main" id="{3CE11904-CBD1-4CB1-9694-F0B7FD5BE2B0}"/>
              </a:ext>
            </a:extLst>
          </p:cNvPr>
          <p:cNvSpPr txBox="1"/>
          <p:nvPr/>
        </p:nvSpPr>
        <p:spPr>
          <a:xfrm>
            <a:off x="5750391" y="136522"/>
            <a:ext cx="6112276" cy="446276"/>
          </a:xfrm>
          <a:prstGeom prst="rect">
            <a:avLst/>
          </a:prstGeom>
          <a:noFill/>
        </p:spPr>
        <p:txBody>
          <a:bodyPr wrap="square">
            <a:spAutoFit/>
          </a:bodyPr>
          <a:lstStyle/>
          <a:p>
            <a:pPr marL="0" marR="0" algn="r" rtl="1">
              <a:lnSpc>
                <a:spcPct val="115000"/>
              </a:lnSpc>
              <a:spcBef>
                <a:spcPts val="1800"/>
              </a:spcBef>
              <a:spcAft>
                <a:spcPts val="200"/>
              </a:spcAft>
            </a:pPr>
            <a:r>
              <a:rPr lang="ar-BH" sz="2000" b="1" kern="0" dirty="0">
                <a:solidFill>
                  <a:srgbClr val="C00000"/>
                </a:solidFill>
                <a:effectLst/>
                <a:latin typeface="Sakkal Majalla" panose="02000000000000000000" pitchFamily="2" charset="-78"/>
                <a:ea typeface="Times New Roman" panose="02020603050405020304" pitchFamily="18" charset="0"/>
                <a:cs typeface="Sakkal Majalla" panose="02000000000000000000" pitchFamily="2" charset="-78"/>
              </a:rPr>
              <a:t>التوسع في استخدام أساليب الإنتاج الزراعي الحديثة</a:t>
            </a:r>
            <a:endParaRPr lang="en-US" sz="2000" b="1" kern="0" dirty="0">
              <a:solidFill>
                <a:srgbClr val="C00000"/>
              </a:solidFill>
              <a:effectLst/>
              <a:latin typeface="Sakkal Majalla" panose="02000000000000000000" pitchFamily="2" charset="-78"/>
              <a:ea typeface="Times New Roman" panose="02020603050405020304" pitchFamily="18" charset="0"/>
              <a:cs typeface="Sakkal Majalla" panose="02000000000000000000" pitchFamily="2" charset="-78"/>
            </a:endParaRPr>
          </a:p>
        </p:txBody>
      </p:sp>
      <p:pic>
        <p:nvPicPr>
          <p:cNvPr id="14" name="Picture 13" descr="A picture containing text&#10;&#10;Description automatically generated">
            <a:extLst>
              <a:ext uri="{FF2B5EF4-FFF2-40B4-BE49-F238E27FC236}">
                <a16:creationId xmlns:a16="http://schemas.microsoft.com/office/drawing/2014/main" id="{0D1FD3E8-CD47-49A6-8257-CFC3CC8FE1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204" y="0"/>
            <a:ext cx="1333134" cy="624334"/>
          </a:xfrm>
          <a:prstGeom prst="rect">
            <a:avLst/>
          </a:prstGeom>
        </p:spPr>
      </p:pic>
    </p:spTree>
    <p:extLst>
      <p:ext uri="{BB962C8B-B14F-4D97-AF65-F5344CB8AC3E}">
        <p14:creationId xmlns:p14="http://schemas.microsoft.com/office/powerpoint/2010/main" val="1933068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t="-6000" b="-6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50EB6A-EEEC-45F2-B18B-72B329185268}"/>
              </a:ext>
            </a:extLst>
          </p:cNvPr>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15</a:t>
            </a:fld>
            <a:endParaRPr lang="ar-BH" dirty="0">
              <a:solidFill>
                <a:prstClr val="black">
                  <a:lumMod val="85000"/>
                  <a:lumOff val="15000"/>
                </a:prstClr>
              </a:solidFill>
            </a:endParaRPr>
          </a:p>
        </p:txBody>
      </p:sp>
      <p:cxnSp>
        <p:nvCxnSpPr>
          <p:cNvPr id="13" name="Straight Connector 12">
            <a:extLst>
              <a:ext uri="{FF2B5EF4-FFF2-40B4-BE49-F238E27FC236}">
                <a16:creationId xmlns:a16="http://schemas.microsoft.com/office/drawing/2014/main" id="{3740C274-9637-4F3B-82C7-BEE3916191DA}"/>
              </a:ext>
            </a:extLst>
          </p:cNvPr>
          <p:cNvCxnSpPr>
            <a:cxnSpLocks/>
          </p:cNvCxnSpPr>
          <p:nvPr/>
        </p:nvCxnSpPr>
        <p:spPr>
          <a:xfrm>
            <a:off x="17015" y="639703"/>
            <a:ext cx="12137987" cy="0"/>
          </a:xfrm>
          <a:prstGeom prst="line">
            <a:avLst/>
          </a:prstGeom>
          <a:ln w="38100">
            <a:solidFill>
              <a:srgbClr val="C3AA6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0D7F29-0026-4982-B059-99DE7D9D0C1E}"/>
              </a:ext>
            </a:extLst>
          </p:cNvPr>
          <p:cNvSpPr/>
          <p:nvPr/>
        </p:nvSpPr>
        <p:spPr>
          <a:xfrm>
            <a:off x="17015" y="129659"/>
            <a:ext cx="2108269" cy="369332"/>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endParaRPr lang="en-US" b="1" dirty="0">
              <a:latin typeface="Sakkal Majalla" panose="02000000000000000000" pitchFamily="2" charset="-78"/>
              <a:cs typeface="Sakkal Majalla" panose="02000000000000000000" pitchFamily="2" charset="-78"/>
            </a:endParaRPr>
          </a:p>
        </p:txBody>
      </p:sp>
      <p:cxnSp>
        <p:nvCxnSpPr>
          <p:cNvPr id="16" name="Straight Connector 15">
            <a:extLst>
              <a:ext uri="{FF2B5EF4-FFF2-40B4-BE49-F238E27FC236}">
                <a16:creationId xmlns:a16="http://schemas.microsoft.com/office/drawing/2014/main" id="{BC5CD6CF-39BF-4882-BBD4-39FD9C57D5F6}"/>
              </a:ext>
            </a:extLst>
          </p:cNvPr>
          <p:cNvCxnSpPr/>
          <p:nvPr/>
        </p:nvCxnSpPr>
        <p:spPr>
          <a:xfrm>
            <a:off x="2257425" y="38662"/>
            <a:ext cx="0" cy="551326"/>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sp>
        <p:nvSpPr>
          <p:cNvPr id="24" name="Title 1">
            <a:extLst>
              <a:ext uri="{FF2B5EF4-FFF2-40B4-BE49-F238E27FC236}">
                <a16:creationId xmlns:a16="http://schemas.microsoft.com/office/drawing/2014/main" id="{9849D1BA-FC06-49E9-8E2D-9E020B7582AD}"/>
              </a:ext>
            </a:extLst>
          </p:cNvPr>
          <p:cNvSpPr txBox="1">
            <a:spLocks/>
          </p:cNvSpPr>
          <p:nvPr/>
        </p:nvSpPr>
        <p:spPr>
          <a:xfrm>
            <a:off x="7684811" y="1315080"/>
            <a:ext cx="2762657" cy="504436"/>
          </a:xfrm>
          <a:prstGeom prst="rect">
            <a:avLst/>
          </a:prstGeom>
          <a:solidFill>
            <a:srgbClr val="2E394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b">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fontAlgn="base"/>
            <a:r>
              <a:rPr lang="ar-BH" sz="2400" b="1" dirty="0">
                <a:solidFill>
                  <a:schemeClr val="bg1"/>
                </a:solidFill>
                <a:latin typeface="Sakkal Majalla" panose="02000000000000000000" pitchFamily="2" charset="-78"/>
                <a:cs typeface="Sakkal Majalla" panose="02000000000000000000" pitchFamily="2" charset="-78"/>
              </a:rPr>
              <a:t>الإنتاج المحلي </a:t>
            </a:r>
          </a:p>
        </p:txBody>
      </p:sp>
      <p:sp>
        <p:nvSpPr>
          <p:cNvPr id="11" name="TextBox 10">
            <a:extLst>
              <a:ext uri="{FF2B5EF4-FFF2-40B4-BE49-F238E27FC236}">
                <a16:creationId xmlns:a16="http://schemas.microsoft.com/office/drawing/2014/main" id="{4D4F5033-E752-402F-9AC9-066B8145092B}"/>
              </a:ext>
            </a:extLst>
          </p:cNvPr>
          <p:cNvSpPr txBox="1"/>
          <p:nvPr/>
        </p:nvSpPr>
        <p:spPr>
          <a:xfrm>
            <a:off x="1998096" y="1361856"/>
            <a:ext cx="4866567" cy="44627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en-US" sz="2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20,000  &lt;</a:t>
            </a:r>
            <a:r>
              <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طن / سنة</a:t>
            </a:r>
          </a:p>
        </p:txBody>
      </p:sp>
      <p:sp>
        <p:nvSpPr>
          <p:cNvPr id="22" name="TextBox 21">
            <a:extLst>
              <a:ext uri="{FF2B5EF4-FFF2-40B4-BE49-F238E27FC236}">
                <a16:creationId xmlns:a16="http://schemas.microsoft.com/office/drawing/2014/main" id="{ECB557CC-4BEF-441D-AC1E-4F32BD859D2B}"/>
              </a:ext>
            </a:extLst>
          </p:cNvPr>
          <p:cNvSpPr txBox="1"/>
          <p:nvPr/>
        </p:nvSpPr>
        <p:spPr>
          <a:xfrm>
            <a:off x="6481566" y="169237"/>
            <a:ext cx="5395311" cy="400110"/>
          </a:xfrm>
          <a:prstGeom prst="rect">
            <a:avLst/>
          </a:prstGeom>
          <a:noFill/>
        </p:spPr>
        <p:txBody>
          <a:bodyPr wrap="square">
            <a:spAutoFit/>
          </a:bodyPr>
          <a:lstStyle/>
          <a:p>
            <a:pPr marL="0" marR="0" algn="r" rtl="1">
              <a:spcBef>
                <a:spcPts val="200"/>
              </a:spcBef>
              <a:spcAft>
                <a:spcPts val="0"/>
              </a:spcAft>
            </a:pPr>
            <a:r>
              <a:rPr lang="ar-BH" sz="2000" b="1" dirty="0">
                <a:solidFill>
                  <a:srgbClr val="C00000"/>
                </a:solidFill>
                <a:effectLst/>
                <a:latin typeface="Sakkal Majalla" panose="02000000000000000000" pitchFamily="2" charset="-78"/>
                <a:ea typeface="DengXian Light" panose="02010600030101010101" pitchFamily="2" charset="-122"/>
                <a:cs typeface="Sakkal Majalla" panose="02000000000000000000" pitchFamily="2" charset="-78"/>
              </a:rPr>
              <a:t>تشجيع الاستثمار في مجال الزراعة المتطورة</a:t>
            </a:r>
            <a:endParaRPr lang="en-US" sz="2000" b="1" dirty="0">
              <a:solidFill>
                <a:srgbClr val="C00000"/>
              </a:solidFill>
              <a:effectLst/>
              <a:latin typeface="Sakkal Majalla" panose="02000000000000000000" pitchFamily="2" charset="-78"/>
              <a:ea typeface="DengXian Light" panose="02010600030101010101" pitchFamily="2" charset="-122"/>
              <a:cs typeface="Sakkal Majalla" panose="02000000000000000000" pitchFamily="2" charset="-78"/>
            </a:endParaRPr>
          </a:p>
        </p:txBody>
      </p:sp>
      <p:pic>
        <p:nvPicPr>
          <p:cNvPr id="5" name="Graphic 4" descr="Boardroom outline">
            <a:extLst>
              <a:ext uri="{FF2B5EF4-FFF2-40B4-BE49-F238E27FC236}">
                <a16:creationId xmlns:a16="http://schemas.microsoft.com/office/drawing/2014/main" id="{F856A955-643E-4CE1-AEA0-BEA2D1A845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87506" y="1705417"/>
            <a:ext cx="719924" cy="719924"/>
          </a:xfrm>
          <a:prstGeom prst="rect">
            <a:avLst/>
          </a:prstGeom>
        </p:spPr>
      </p:pic>
      <p:graphicFrame>
        <p:nvGraphicFramePr>
          <p:cNvPr id="25" name="Table 24">
            <a:extLst>
              <a:ext uri="{FF2B5EF4-FFF2-40B4-BE49-F238E27FC236}">
                <a16:creationId xmlns:a16="http://schemas.microsoft.com/office/drawing/2014/main" id="{C4E75976-5C8E-49E8-97A3-92835776E876}"/>
              </a:ext>
            </a:extLst>
          </p:cNvPr>
          <p:cNvGraphicFramePr>
            <a:graphicFrameLocks noGrp="1"/>
          </p:cNvGraphicFramePr>
          <p:nvPr>
            <p:extLst>
              <p:ext uri="{D42A27DB-BD31-4B8C-83A1-F6EECF244321}">
                <p14:modId xmlns:p14="http://schemas.microsoft.com/office/powerpoint/2010/main" val="3554183006"/>
              </p:ext>
            </p:extLst>
          </p:nvPr>
        </p:nvGraphicFramePr>
        <p:xfrm>
          <a:off x="5671431" y="2672785"/>
          <a:ext cx="6189684" cy="1828800"/>
        </p:xfrm>
        <a:graphic>
          <a:graphicData uri="http://schemas.openxmlformats.org/drawingml/2006/table">
            <a:tbl>
              <a:tblPr rtl="1" firstRow="1" firstCol="1" bandRow="1">
                <a:tableStyleId>{C083E6E3-FA7D-4D7B-A595-EF9225AFEA82}</a:tableStyleId>
              </a:tblPr>
              <a:tblGrid>
                <a:gridCol w="1133949">
                  <a:extLst>
                    <a:ext uri="{9D8B030D-6E8A-4147-A177-3AD203B41FA5}">
                      <a16:colId xmlns:a16="http://schemas.microsoft.com/office/drawing/2014/main" val="1473070052"/>
                    </a:ext>
                  </a:extLst>
                </a:gridCol>
                <a:gridCol w="5055735">
                  <a:extLst>
                    <a:ext uri="{9D8B030D-6E8A-4147-A177-3AD203B41FA5}">
                      <a16:colId xmlns:a16="http://schemas.microsoft.com/office/drawing/2014/main" val="2463881462"/>
                    </a:ext>
                  </a:extLst>
                </a:gridCol>
              </a:tblGrid>
              <a:tr h="1654616">
                <a:tc>
                  <a:txBody>
                    <a:bodyPr/>
                    <a:lstStyle/>
                    <a:p>
                      <a:pPr marL="0" marR="0" algn="r" rtl="1">
                        <a:spcBef>
                          <a:spcPts val="0"/>
                        </a:spcBef>
                        <a:spcAft>
                          <a:spcPts val="0"/>
                        </a:spcAft>
                      </a:pPr>
                      <a:r>
                        <a:rPr lang="ar-SA" sz="2400" dirty="0">
                          <a:solidFill>
                            <a:srgbClr val="C45911"/>
                          </a:solidFill>
                          <a:effectLst/>
                          <a:latin typeface="Sakkal Majalla" panose="02000000000000000000" pitchFamily="2" charset="-78"/>
                          <a:cs typeface="Sakkal Majalla" panose="02000000000000000000" pitchFamily="2" charset="-78"/>
                        </a:rPr>
                        <a:t> </a:t>
                      </a:r>
                      <a:endParaRPr lang="en-US" sz="2400" dirty="0">
                        <a:effectLst/>
                        <a:latin typeface="Sakkal Majalla" panose="02000000000000000000" pitchFamily="2" charset="-78"/>
                        <a:cs typeface="Sakkal Majalla" panose="02000000000000000000" pitchFamily="2" charset="-78"/>
                      </a:endParaRPr>
                    </a:p>
                    <a:p>
                      <a:pPr marL="0" marR="0" algn="r" rtl="1">
                        <a:spcBef>
                          <a:spcPts val="0"/>
                        </a:spcBef>
                        <a:spcAft>
                          <a:spcPts val="0"/>
                        </a:spcAft>
                      </a:pPr>
                      <a:r>
                        <a:rPr lang="ar-BH" sz="2400" dirty="0">
                          <a:solidFill>
                            <a:srgbClr val="C00000"/>
                          </a:solidFill>
                          <a:effectLst/>
                          <a:latin typeface="Sakkal Majalla" panose="02000000000000000000" pitchFamily="2" charset="-78"/>
                          <a:cs typeface="Sakkal Majalla" panose="02000000000000000000" pitchFamily="2" charset="-78"/>
                        </a:rPr>
                        <a:t>المشاريع الحالية</a:t>
                      </a:r>
                      <a:endParaRPr lang="en-US" sz="2400" dirty="0">
                        <a:solidFill>
                          <a:srgbClr val="C00000"/>
                        </a:solidFill>
                        <a:effectLst/>
                        <a:latin typeface="Sakkal Majalla" panose="02000000000000000000" pitchFamily="2" charset="-78"/>
                        <a:cs typeface="Sakkal Majalla" panose="02000000000000000000" pitchFamily="2" charset="-78"/>
                      </a:endParaRPr>
                    </a:p>
                  </a:txBody>
                  <a:tcPr marL="68580" marR="68580" marT="0" marB="0"/>
                </a:tc>
                <a:tc>
                  <a:txBody>
                    <a:bodyPr/>
                    <a:lstStyle/>
                    <a:p>
                      <a:pPr marL="200025" marR="0" algn="just" rtl="1">
                        <a:spcBef>
                          <a:spcPts val="0"/>
                        </a:spcBef>
                        <a:spcAft>
                          <a:spcPts val="0"/>
                        </a:spcAft>
                      </a:pPr>
                      <a:r>
                        <a:rPr lang="ar-SA" sz="2400" dirty="0">
                          <a:solidFill>
                            <a:srgbClr val="262626"/>
                          </a:solidFill>
                          <a:effectLst/>
                          <a:latin typeface="Sakkal Majalla" panose="02000000000000000000" pitchFamily="2" charset="-78"/>
                          <a:cs typeface="Sakkal Majalla" panose="02000000000000000000" pitchFamily="2" charset="-78"/>
                        </a:rPr>
                        <a:t> </a:t>
                      </a:r>
                      <a:endParaRPr lang="en-US" sz="2400" dirty="0">
                        <a:effectLst/>
                        <a:latin typeface="Sakkal Majalla" panose="02000000000000000000" pitchFamily="2" charset="-78"/>
                        <a:cs typeface="Sakkal Majalla" panose="02000000000000000000" pitchFamily="2" charset="-78"/>
                      </a:endParaRPr>
                    </a:p>
                    <a:p>
                      <a:pPr marL="342900" marR="0" lvl="0" indent="-342900" algn="just" rtl="1">
                        <a:spcBef>
                          <a:spcPts val="0"/>
                        </a:spcBef>
                        <a:spcAft>
                          <a:spcPts val="0"/>
                        </a:spcAft>
                        <a:buFont typeface="Wingdings" panose="05000000000000000000" pitchFamily="2" charset="2"/>
                        <a:buChar char=""/>
                      </a:pPr>
                      <a:r>
                        <a:rPr lang="ar-BH" sz="2400" dirty="0">
                          <a:solidFill>
                            <a:srgbClr val="262626"/>
                          </a:solidFill>
                          <a:effectLst/>
                          <a:latin typeface="Sakkal Majalla" panose="02000000000000000000" pitchFamily="2" charset="-78"/>
                          <a:ea typeface="Times New Roman" panose="02020603050405020304" pitchFamily="18" charset="0"/>
                          <a:cs typeface="Sakkal Majalla" panose="02000000000000000000" pitchFamily="2" charset="-78"/>
                        </a:rPr>
                        <a:t>5            مشاريع للزراعة بدون تربة</a:t>
                      </a:r>
                    </a:p>
                    <a:p>
                      <a:pPr marL="342900" marR="0" lvl="0" indent="-342900" algn="just" rtl="1">
                        <a:spcBef>
                          <a:spcPts val="0"/>
                        </a:spcBef>
                        <a:spcAft>
                          <a:spcPts val="0"/>
                        </a:spcAft>
                        <a:buFont typeface="Wingdings" panose="05000000000000000000" pitchFamily="2" charset="2"/>
                        <a:buChar char=""/>
                      </a:pPr>
                      <a:r>
                        <a:rPr lang="ar-BH" sz="2400" dirty="0">
                          <a:solidFill>
                            <a:srgbClr val="262626"/>
                          </a:solidFill>
                          <a:effectLst/>
                          <a:latin typeface="Sakkal Majalla" panose="02000000000000000000" pitchFamily="2" charset="-78"/>
                          <a:ea typeface="Times New Roman" panose="02020603050405020304" pitchFamily="18" charset="0"/>
                          <a:cs typeface="Sakkal Majalla" panose="02000000000000000000" pitchFamily="2" charset="-78"/>
                        </a:rPr>
                        <a:t>418       طن سنوياً من الخضروات</a:t>
                      </a:r>
                    </a:p>
                    <a:p>
                      <a:pPr marL="342900" marR="0" lvl="0" indent="-342900" algn="just" rtl="1">
                        <a:spcBef>
                          <a:spcPts val="0"/>
                        </a:spcBef>
                        <a:spcAft>
                          <a:spcPts val="0"/>
                        </a:spcAft>
                        <a:buFont typeface="Wingdings" panose="05000000000000000000" pitchFamily="2" charset="2"/>
                        <a:buChar char=""/>
                      </a:pPr>
                      <a:r>
                        <a:rPr lang="en-US" sz="2400" dirty="0">
                          <a:solidFill>
                            <a:srgbClr val="262626"/>
                          </a:solidFill>
                          <a:effectLst/>
                          <a:latin typeface="Sakkal Majalla" panose="02000000000000000000" pitchFamily="2" charset="-78"/>
                          <a:ea typeface="Times New Roman" panose="02020603050405020304" pitchFamily="18" charset="0"/>
                          <a:cs typeface="Sakkal Majalla" panose="02000000000000000000" pitchFamily="2" charset="-78"/>
                        </a:rPr>
                        <a:t>2.1%</a:t>
                      </a:r>
                      <a:r>
                        <a:rPr lang="ar-BH" sz="2400" dirty="0">
                          <a:solidFill>
                            <a:srgbClr val="262626"/>
                          </a:solidFill>
                          <a:effectLst/>
                          <a:latin typeface="Sakkal Majalla" panose="02000000000000000000" pitchFamily="2" charset="-78"/>
                          <a:ea typeface="Times New Roman" panose="02020603050405020304" pitchFamily="18" charset="0"/>
                          <a:cs typeface="Sakkal Majalla" panose="02000000000000000000" pitchFamily="2" charset="-78"/>
                        </a:rPr>
                        <a:t>    مساهمة في الإنتاج المحلي</a:t>
                      </a:r>
                    </a:p>
                    <a:p>
                      <a:pPr marL="342900" marR="0" lvl="0" indent="-342900" algn="just" rtl="1">
                        <a:spcBef>
                          <a:spcPts val="0"/>
                        </a:spcBef>
                        <a:spcAft>
                          <a:spcPts val="0"/>
                        </a:spcAft>
                        <a:buFont typeface="Wingdings" panose="05000000000000000000" pitchFamily="2" charset="2"/>
                        <a:buChar char=""/>
                      </a:pPr>
                      <a:endParaRPr lang="en-US" sz="2400" dirty="0">
                        <a:solidFill>
                          <a:srgbClr val="262626"/>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tc>
                <a:extLst>
                  <a:ext uri="{0D108BD9-81ED-4DB2-BD59-A6C34878D82A}">
                    <a16:rowId xmlns:a16="http://schemas.microsoft.com/office/drawing/2014/main" val="3057640892"/>
                  </a:ext>
                </a:extLst>
              </a:tr>
            </a:tbl>
          </a:graphicData>
        </a:graphic>
      </p:graphicFrame>
      <p:graphicFrame>
        <p:nvGraphicFramePr>
          <p:cNvPr id="27" name="Table 26">
            <a:extLst>
              <a:ext uri="{FF2B5EF4-FFF2-40B4-BE49-F238E27FC236}">
                <a16:creationId xmlns:a16="http://schemas.microsoft.com/office/drawing/2014/main" id="{5CC76128-3DF1-4613-8BF1-FC97AFE7DC2D}"/>
              </a:ext>
            </a:extLst>
          </p:cNvPr>
          <p:cNvGraphicFramePr>
            <a:graphicFrameLocks noGrp="1"/>
          </p:cNvGraphicFramePr>
          <p:nvPr>
            <p:extLst>
              <p:ext uri="{D42A27DB-BD31-4B8C-83A1-F6EECF244321}">
                <p14:modId xmlns:p14="http://schemas.microsoft.com/office/powerpoint/2010/main" val="2676525165"/>
              </p:ext>
            </p:extLst>
          </p:nvPr>
        </p:nvGraphicFramePr>
        <p:xfrm>
          <a:off x="163259" y="2672785"/>
          <a:ext cx="6189685" cy="1828800"/>
        </p:xfrm>
        <a:graphic>
          <a:graphicData uri="http://schemas.openxmlformats.org/drawingml/2006/table">
            <a:tbl>
              <a:tblPr rtl="1" firstRow="1" firstCol="1" bandRow="1">
                <a:tableStyleId>{C083E6E3-FA7D-4D7B-A595-EF9225AFEA82}</a:tableStyleId>
              </a:tblPr>
              <a:tblGrid>
                <a:gridCol w="1133949">
                  <a:extLst>
                    <a:ext uri="{9D8B030D-6E8A-4147-A177-3AD203B41FA5}">
                      <a16:colId xmlns:a16="http://schemas.microsoft.com/office/drawing/2014/main" val="1473070052"/>
                    </a:ext>
                  </a:extLst>
                </a:gridCol>
                <a:gridCol w="5055736">
                  <a:extLst>
                    <a:ext uri="{9D8B030D-6E8A-4147-A177-3AD203B41FA5}">
                      <a16:colId xmlns:a16="http://schemas.microsoft.com/office/drawing/2014/main" val="2463881462"/>
                    </a:ext>
                  </a:extLst>
                </a:gridCol>
              </a:tblGrid>
              <a:tr h="1654616">
                <a:tc>
                  <a:txBody>
                    <a:bodyPr/>
                    <a:lstStyle/>
                    <a:p>
                      <a:pPr marL="0" marR="0" algn="r" rtl="1">
                        <a:spcBef>
                          <a:spcPts val="0"/>
                        </a:spcBef>
                        <a:spcAft>
                          <a:spcPts val="0"/>
                        </a:spcAft>
                      </a:pPr>
                      <a:endParaRPr lang="ar-BH" sz="2400" dirty="0">
                        <a:solidFill>
                          <a:srgbClr val="C00000"/>
                        </a:solidFill>
                        <a:effectLst/>
                        <a:latin typeface="Sakkal Majalla" panose="02000000000000000000" pitchFamily="2" charset="-78"/>
                        <a:cs typeface="Sakkal Majalla" panose="02000000000000000000" pitchFamily="2" charset="-78"/>
                      </a:endParaRPr>
                    </a:p>
                    <a:p>
                      <a:pPr marL="0" marR="0" algn="r" rtl="1">
                        <a:spcBef>
                          <a:spcPts val="0"/>
                        </a:spcBef>
                        <a:spcAft>
                          <a:spcPts val="0"/>
                        </a:spcAft>
                      </a:pPr>
                      <a:r>
                        <a:rPr lang="ar-BH" sz="2400" dirty="0">
                          <a:solidFill>
                            <a:srgbClr val="C00000"/>
                          </a:solidFill>
                          <a:effectLst/>
                          <a:latin typeface="Sakkal Majalla" panose="02000000000000000000" pitchFamily="2" charset="-78"/>
                          <a:cs typeface="Sakkal Majalla" panose="02000000000000000000" pitchFamily="2" charset="-78"/>
                        </a:rPr>
                        <a:t>المشاريع المستقبلية</a:t>
                      </a:r>
                      <a:endParaRPr lang="en-US" sz="2400" dirty="0">
                        <a:solidFill>
                          <a:srgbClr val="C00000"/>
                        </a:solidFill>
                        <a:effectLst/>
                        <a:latin typeface="Sakkal Majalla" panose="02000000000000000000" pitchFamily="2" charset="-78"/>
                        <a:cs typeface="Sakkal Majalla" panose="02000000000000000000" pitchFamily="2" charset="-78"/>
                      </a:endParaRPr>
                    </a:p>
                  </a:txBody>
                  <a:tcPr marL="68580" marR="68580" marT="0" marB="0"/>
                </a:tc>
                <a:tc>
                  <a:txBody>
                    <a:bodyPr/>
                    <a:lstStyle/>
                    <a:p>
                      <a:pPr marL="200025" marR="0" algn="just" rtl="1">
                        <a:spcBef>
                          <a:spcPts val="0"/>
                        </a:spcBef>
                        <a:spcAft>
                          <a:spcPts val="0"/>
                        </a:spcAft>
                      </a:pPr>
                      <a:r>
                        <a:rPr lang="ar-SA" sz="2400" dirty="0">
                          <a:solidFill>
                            <a:srgbClr val="262626"/>
                          </a:solidFill>
                          <a:effectLst/>
                          <a:latin typeface="Sakkal Majalla" panose="02000000000000000000" pitchFamily="2" charset="-78"/>
                          <a:cs typeface="Sakkal Majalla" panose="02000000000000000000" pitchFamily="2" charset="-78"/>
                        </a:rPr>
                        <a:t> </a:t>
                      </a:r>
                      <a:endParaRPr lang="en-US" sz="2400" dirty="0">
                        <a:effectLst/>
                        <a:latin typeface="Sakkal Majalla" panose="02000000000000000000" pitchFamily="2" charset="-78"/>
                        <a:cs typeface="Sakkal Majalla" panose="02000000000000000000" pitchFamily="2" charset="-78"/>
                      </a:endParaRPr>
                    </a:p>
                    <a:p>
                      <a:pPr marL="342900" marR="0" lvl="0" indent="-342900" algn="just" rtl="1">
                        <a:spcBef>
                          <a:spcPts val="0"/>
                        </a:spcBef>
                        <a:spcAft>
                          <a:spcPts val="0"/>
                        </a:spcAft>
                        <a:buFont typeface="Wingdings" panose="05000000000000000000" pitchFamily="2" charset="2"/>
                        <a:buChar char=""/>
                      </a:pPr>
                      <a:r>
                        <a:rPr lang="en-US" sz="2400" dirty="0">
                          <a:solidFill>
                            <a:srgbClr val="262626"/>
                          </a:solidFill>
                          <a:effectLst/>
                          <a:latin typeface="Sakkal Majalla" panose="02000000000000000000" pitchFamily="2" charset="-78"/>
                          <a:ea typeface="Times New Roman" panose="02020603050405020304" pitchFamily="18" charset="0"/>
                          <a:cs typeface="Sakkal Majalla" panose="02000000000000000000" pitchFamily="2" charset="-78"/>
                        </a:rPr>
                        <a:t>9</a:t>
                      </a:r>
                      <a:r>
                        <a:rPr lang="ar-BH" sz="2400" dirty="0">
                          <a:solidFill>
                            <a:srgbClr val="262626"/>
                          </a:solidFill>
                          <a:effectLst/>
                          <a:latin typeface="Sakkal Majalla" panose="02000000000000000000" pitchFamily="2" charset="-78"/>
                          <a:ea typeface="Times New Roman" panose="02020603050405020304" pitchFamily="18" charset="0"/>
                          <a:cs typeface="Sakkal Majalla" panose="02000000000000000000" pitchFamily="2" charset="-78"/>
                        </a:rPr>
                        <a:t>            </a:t>
                      </a:r>
                      <a:r>
                        <a:rPr lang="en-US" sz="2400" dirty="0">
                          <a:solidFill>
                            <a:srgbClr val="262626"/>
                          </a:solidFill>
                          <a:effectLst/>
                          <a:latin typeface="Sakkal Majalla" panose="02000000000000000000" pitchFamily="2" charset="-78"/>
                          <a:ea typeface="Times New Roman" panose="02020603050405020304" pitchFamily="18" charset="0"/>
                          <a:cs typeface="Sakkal Majalla" panose="02000000000000000000" pitchFamily="2" charset="-78"/>
                        </a:rPr>
                        <a:t>    </a:t>
                      </a:r>
                      <a:r>
                        <a:rPr lang="ar-BH" sz="2400" dirty="0">
                          <a:solidFill>
                            <a:srgbClr val="262626"/>
                          </a:solidFill>
                          <a:effectLst/>
                          <a:latin typeface="Sakkal Majalla" panose="02000000000000000000" pitchFamily="2" charset="-78"/>
                          <a:ea typeface="Times New Roman" panose="02020603050405020304" pitchFamily="18" charset="0"/>
                          <a:cs typeface="Sakkal Majalla" panose="02000000000000000000" pitchFamily="2" charset="-78"/>
                        </a:rPr>
                        <a:t>مشروع للزراعة بدون تربة</a:t>
                      </a:r>
                    </a:p>
                    <a:p>
                      <a:pPr marL="342900" marR="0" lvl="0" indent="-342900" algn="just" rtl="1">
                        <a:spcBef>
                          <a:spcPts val="0"/>
                        </a:spcBef>
                        <a:spcAft>
                          <a:spcPts val="0"/>
                        </a:spcAft>
                        <a:buFont typeface="Wingdings" panose="05000000000000000000" pitchFamily="2" charset="2"/>
                        <a:buChar char=""/>
                      </a:pPr>
                      <a:r>
                        <a:rPr lang="en-US" sz="2400" dirty="0">
                          <a:solidFill>
                            <a:srgbClr val="262626"/>
                          </a:solidFill>
                          <a:effectLst/>
                          <a:latin typeface="Sakkal Majalla" panose="02000000000000000000" pitchFamily="2" charset="-78"/>
                          <a:ea typeface="Times New Roman" panose="02020603050405020304" pitchFamily="18" charset="0"/>
                          <a:cs typeface="Sakkal Majalla" panose="02000000000000000000" pitchFamily="2" charset="-78"/>
                        </a:rPr>
                        <a:t>10,000</a:t>
                      </a:r>
                      <a:r>
                        <a:rPr lang="ar-BH" sz="2400" dirty="0">
                          <a:solidFill>
                            <a:srgbClr val="262626"/>
                          </a:solidFill>
                          <a:effectLst/>
                          <a:latin typeface="Sakkal Majalla" panose="02000000000000000000" pitchFamily="2" charset="-78"/>
                          <a:ea typeface="Times New Roman" panose="02020603050405020304" pitchFamily="18" charset="0"/>
                          <a:cs typeface="Sakkal Majalla" panose="02000000000000000000" pitchFamily="2" charset="-78"/>
                        </a:rPr>
                        <a:t>    طن سنوياً من الخضروات</a:t>
                      </a:r>
                    </a:p>
                    <a:p>
                      <a:pPr marL="342900" marR="0" lvl="0" indent="-342900" algn="just" rtl="1">
                        <a:spcBef>
                          <a:spcPts val="0"/>
                        </a:spcBef>
                        <a:spcAft>
                          <a:spcPts val="0"/>
                        </a:spcAft>
                        <a:buFont typeface="Wingdings" panose="05000000000000000000" pitchFamily="2" charset="2"/>
                        <a:buChar char=""/>
                      </a:pPr>
                      <a:r>
                        <a:rPr lang="ar-BH" sz="2400" dirty="0">
                          <a:solidFill>
                            <a:srgbClr val="262626"/>
                          </a:solidFill>
                          <a:effectLst/>
                          <a:latin typeface="Sakkal Majalla" panose="02000000000000000000" pitchFamily="2" charset="-78"/>
                          <a:ea typeface="Times New Roman" panose="02020603050405020304" pitchFamily="18" charset="0"/>
                          <a:cs typeface="Sakkal Majalla" panose="02000000000000000000" pitchFamily="2" charset="-78"/>
                        </a:rPr>
                        <a:t>50</a:t>
                      </a:r>
                      <a:r>
                        <a:rPr lang="en-US" sz="2400" dirty="0">
                          <a:solidFill>
                            <a:srgbClr val="262626"/>
                          </a:solidFill>
                          <a:effectLst/>
                          <a:latin typeface="Sakkal Majalla" panose="02000000000000000000" pitchFamily="2" charset="-78"/>
                          <a:ea typeface="Times New Roman" panose="02020603050405020304" pitchFamily="18" charset="0"/>
                          <a:cs typeface="Sakkal Majalla" panose="02000000000000000000" pitchFamily="2" charset="-78"/>
                        </a:rPr>
                        <a:t>%</a:t>
                      </a:r>
                      <a:r>
                        <a:rPr lang="ar-BH" sz="2400" dirty="0">
                          <a:solidFill>
                            <a:srgbClr val="262626"/>
                          </a:solidFill>
                          <a:effectLst/>
                          <a:latin typeface="Sakkal Majalla" panose="02000000000000000000" pitchFamily="2" charset="-78"/>
                          <a:ea typeface="Times New Roman" panose="02020603050405020304" pitchFamily="18" charset="0"/>
                          <a:cs typeface="Sakkal Majalla" panose="02000000000000000000" pitchFamily="2" charset="-78"/>
                        </a:rPr>
                        <a:t>          زيادة في الإنتاج المحلي</a:t>
                      </a:r>
                    </a:p>
                    <a:p>
                      <a:pPr marL="342900" marR="0" lvl="0" indent="-342900" algn="just" rtl="1">
                        <a:spcBef>
                          <a:spcPts val="0"/>
                        </a:spcBef>
                        <a:spcAft>
                          <a:spcPts val="0"/>
                        </a:spcAft>
                        <a:buFont typeface="Wingdings" panose="05000000000000000000" pitchFamily="2" charset="2"/>
                        <a:buChar char=""/>
                      </a:pPr>
                      <a:endParaRPr lang="en-US" sz="2400" dirty="0">
                        <a:solidFill>
                          <a:srgbClr val="262626"/>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tc>
                <a:extLst>
                  <a:ext uri="{0D108BD9-81ED-4DB2-BD59-A6C34878D82A}">
                    <a16:rowId xmlns:a16="http://schemas.microsoft.com/office/drawing/2014/main" val="3057640892"/>
                  </a:ext>
                </a:extLst>
              </a:tr>
            </a:tbl>
          </a:graphicData>
        </a:graphic>
      </p:graphicFrame>
      <p:sp>
        <p:nvSpPr>
          <p:cNvPr id="6" name="Rectangle: Rounded Corners 5">
            <a:extLst>
              <a:ext uri="{FF2B5EF4-FFF2-40B4-BE49-F238E27FC236}">
                <a16:creationId xmlns:a16="http://schemas.microsoft.com/office/drawing/2014/main" id="{A5CDC105-D947-4E9E-B93C-5CC1A072BBF9}"/>
              </a:ext>
            </a:extLst>
          </p:cNvPr>
          <p:cNvSpPr/>
          <p:nvPr/>
        </p:nvSpPr>
        <p:spPr>
          <a:xfrm>
            <a:off x="1886323" y="1054546"/>
            <a:ext cx="8933241" cy="1110336"/>
          </a:xfrm>
          <a:prstGeom prst="round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FC8124A1-ACA9-4EBF-AD28-2968378C5139}"/>
              </a:ext>
            </a:extLst>
          </p:cNvPr>
          <p:cNvCxnSpPr/>
          <p:nvPr/>
        </p:nvCxnSpPr>
        <p:spPr>
          <a:xfrm>
            <a:off x="6810113" y="2995749"/>
            <a:ext cx="0" cy="1123405"/>
          </a:xfrm>
          <a:prstGeom prst="line">
            <a:avLst/>
          </a:prstGeom>
        </p:spPr>
        <p:style>
          <a:lnRef idx="1">
            <a:schemeClr val="accent6"/>
          </a:lnRef>
          <a:fillRef idx="0">
            <a:schemeClr val="accent6"/>
          </a:fillRef>
          <a:effectRef idx="0">
            <a:schemeClr val="accent6"/>
          </a:effectRef>
          <a:fontRef idx="minor">
            <a:schemeClr val="tx1"/>
          </a:fontRef>
        </p:style>
      </p:cxnSp>
      <p:pic>
        <p:nvPicPr>
          <p:cNvPr id="17" name="Picture 16" descr="A picture containing text&#10;&#10;Description automatically generated">
            <a:extLst>
              <a:ext uri="{FF2B5EF4-FFF2-40B4-BE49-F238E27FC236}">
                <a16:creationId xmlns:a16="http://schemas.microsoft.com/office/drawing/2014/main" id="{0EA8AA2C-16C7-413D-819F-5C3F70677D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204" y="0"/>
            <a:ext cx="1333134" cy="624334"/>
          </a:xfrm>
          <a:prstGeom prst="rect">
            <a:avLst/>
          </a:prstGeom>
        </p:spPr>
      </p:pic>
    </p:spTree>
    <p:extLst>
      <p:ext uri="{BB962C8B-B14F-4D97-AF65-F5344CB8AC3E}">
        <p14:creationId xmlns:p14="http://schemas.microsoft.com/office/powerpoint/2010/main" val="24213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50EB6A-EEEC-45F2-B18B-72B329185268}"/>
              </a:ext>
            </a:extLst>
          </p:cNvPr>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16</a:t>
            </a:fld>
            <a:endParaRPr lang="ar-BH" dirty="0">
              <a:solidFill>
                <a:prstClr val="black">
                  <a:lumMod val="85000"/>
                  <a:lumOff val="15000"/>
                </a:prstClr>
              </a:solidFill>
            </a:endParaRPr>
          </a:p>
        </p:txBody>
      </p:sp>
      <p:cxnSp>
        <p:nvCxnSpPr>
          <p:cNvPr id="13" name="Straight Connector 12">
            <a:extLst>
              <a:ext uri="{FF2B5EF4-FFF2-40B4-BE49-F238E27FC236}">
                <a16:creationId xmlns:a16="http://schemas.microsoft.com/office/drawing/2014/main" id="{3740C274-9637-4F3B-82C7-BEE3916191DA}"/>
              </a:ext>
            </a:extLst>
          </p:cNvPr>
          <p:cNvCxnSpPr>
            <a:cxnSpLocks/>
          </p:cNvCxnSpPr>
          <p:nvPr/>
        </p:nvCxnSpPr>
        <p:spPr>
          <a:xfrm>
            <a:off x="17015" y="639703"/>
            <a:ext cx="12137987" cy="0"/>
          </a:xfrm>
          <a:prstGeom prst="line">
            <a:avLst/>
          </a:prstGeom>
          <a:ln w="38100">
            <a:solidFill>
              <a:srgbClr val="C3AA6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0D7F29-0026-4982-B059-99DE7D9D0C1E}"/>
              </a:ext>
            </a:extLst>
          </p:cNvPr>
          <p:cNvSpPr/>
          <p:nvPr/>
        </p:nvSpPr>
        <p:spPr>
          <a:xfrm>
            <a:off x="17015" y="129659"/>
            <a:ext cx="2108269" cy="369332"/>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endParaRPr lang="en-US" b="1" dirty="0">
              <a:latin typeface="Sakkal Majalla" panose="02000000000000000000" pitchFamily="2" charset="-78"/>
              <a:cs typeface="Sakkal Majalla" panose="02000000000000000000" pitchFamily="2" charset="-78"/>
            </a:endParaRPr>
          </a:p>
        </p:txBody>
      </p:sp>
      <p:cxnSp>
        <p:nvCxnSpPr>
          <p:cNvPr id="16" name="Straight Connector 15">
            <a:extLst>
              <a:ext uri="{FF2B5EF4-FFF2-40B4-BE49-F238E27FC236}">
                <a16:creationId xmlns:a16="http://schemas.microsoft.com/office/drawing/2014/main" id="{BC5CD6CF-39BF-4882-BBD4-39FD9C57D5F6}"/>
              </a:ext>
            </a:extLst>
          </p:cNvPr>
          <p:cNvCxnSpPr/>
          <p:nvPr/>
        </p:nvCxnSpPr>
        <p:spPr>
          <a:xfrm>
            <a:off x="2257425" y="38662"/>
            <a:ext cx="0" cy="551326"/>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sp>
        <p:nvSpPr>
          <p:cNvPr id="10" name="TextBox 9">
            <a:extLst>
              <a:ext uri="{FF2B5EF4-FFF2-40B4-BE49-F238E27FC236}">
                <a16:creationId xmlns:a16="http://schemas.microsoft.com/office/drawing/2014/main" id="{8E50A541-5EF6-4EFB-B7E4-4FF75739FBAC}"/>
              </a:ext>
            </a:extLst>
          </p:cNvPr>
          <p:cNvSpPr txBox="1"/>
          <p:nvPr/>
        </p:nvSpPr>
        <p:spPr>
          <a:xfrm>
            <a:off x="5910189" y="120436"/>
            <a:ext cx="6112276" cy="446276"/>
          </a:xfrm>
          <a:prstGeom prst="rect">
            <a:avLst/>
          </a:prstGeom>
          <a:noFill/>
        </p:spPr>
        <p:txBody>
          <a:bodyPr wrap="square">
            <a:spAutoFit/>
          </a:bodyPr>
          <a:lstStyle/>
          <a:p>
            <a:pPr marL="0" marR="0" algn="r" rtl="1">
              <a:lnSpc>
                <a:spcPct val="115000"/>
              </a:lnSpc>
              <a:spcBef>
                <a:spcPts val="1800"/>
              </a:spcBef>
              <a:spcAft>
                <a:spcPts val="200"/>
              </a:spcAft>
            </a:pPr>
            <a:r>
              <a:rPr lang="ar-BH" sz="2000" b="1" kern="0" dirty="0">
                <a:solidFill>
                  <a:srgbClr val="C00000"/>
                </a:solidFill>
                <a:effectLst/>
                <a:latin typeface="Sakkal Majalla" panose="02000000000000000000" pitchFamily="2" charset="-78"/>
                <a:ea typeface="Times New Roman" panose="02020603050405020304" pitchFamily="18" charset="0"/>
                <a:cs typeface="Sakkal Majalla" panose="02000000000000000000" pitchFamily="2" charset="-78"/>
              </a:rPr>
              <a:t>تعزيز الشراكة مع المنظمات الدولية</a:t>
            </a:r>
            <a:endParaRPr lang="en-US" sz="2000" b="1" kern="0" dirty="0">
              <a:solidFill>
                <a:srgbClr val="C00000"/>
              </a:solidFill>
              <a:effectLst/>
              <a:latin typeface="Sakkal Majalla" panose="02000000000000000000" pitchFamily="2" charset="-78"/>
              <a:ea typeface="Times New Roman" panose="02020603050405020304" pitchFamily="18" charset="0"/>
              <a:cs typeface="Sakkal Majalla" panose="02000000000000000000" pitchFamily="2" charset="-78"/>
            </a:endParaRPr>
          </a:p>
        </p:txBody>
      </p:sp>
      <p:graphicFrame>
        <p:nvGraphicFramePr>
          <p:cNvPr id="2" name="Diagram 1">
            <a:extLst>
              <a:ext uri="{FF2B5EF4-FFF2-40B4-BE49-F238E27FC236}">
                <a16:creationId xmlns:a16="http://schemas.microsoft.com/office/drawing/2014/main" id="{637142FB-E9A8-4AF4-9C1C-FA262310775E}"/>
              </a:ext>
            </a:extLst>
          </p:cNvPr>
          <p:cNvGraphicFramePr/>
          <p:nvPr>
            <p:extLst>
              <p:ext uri="{D42A27DB-BD31-4B8C-83A1-F6EECF244321}">
                <p14:modId xmlns:p14="http://schemas.microsoft.com/office/powerpoint/2010/main" val="3207120338"/>
              </p:ext>
            </p:extLst>
          </p:nvPr>
        </p:nvGraphicFramePr>
        <p:xfrm>
          <a:off x="2257425" y="1082157"/>
          <a:ext cx="8269212" cy="4831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 name="Picture 2">
            <a:extLst>
              <a:ext uri="{FF2B5EF4-FFF2-40B4-BE49-F238E27FC236}">
                <a16:creationId xmlns:a16="http://schemas.microsoft.com/office/drawing/2014/main" id="{3D0CE0A8-F41A-41D0-AF05-D500F40FF70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3531141"/>
            <a:ext cx="537029" cy="5454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C8BFA9A6-A03E-4C13-B1BD-E1E27677BF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9204" y="0"/>
            <a:ext cx="1333134" cy="624334"/>
          </a:xfrm>
          <a:prstGeom prst="rect">
            <a:avLst/>
          </a:prstGeom>
        </p:spPr>
      </p:pic>
    </p:spTree>
    <p:extLst>
      <p:ext uri="{BB962C8B-B14F-4D97-AF65-F5344CB8AC3E}">
        <p14:creationId xmlns:p14="http://schemas.microsoft.com/office/powerpoint/2010/main" val="3138527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5000" b="-5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50EB6A-EEEC-45F2-B18B-72B329185268}"/>
              </a:ext>
            </a:extLst>
          </p:cNvPr>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17</a:t>
            </a:fld>
            <a:endParaRPr lang="ar-BH" dirty="0">
              <a:solidFill>
                <a:prstClr val="black">
                  <a:lumMod val="85000"/>
                  <a:lumOff val="15000"/>
                </a:prstClr>
              </a:solidFill>
            </a:endParaRPr>
          </a:p>
        </p:txBody>
      </p:sp>
      <p:cxnSp>
        <p:nvCxnSpPr>
          <p:cNvPr id="13" name="Straight Connector 12">
            <a:extLst>
              <a:ext uri="{FF2B5EF4-FFF2-40B4-BE49-F238E27FC236}">
                <a16:creationId xmlns:a16="http://schemas.microsoft.com/office/drawing/2014/main" id="{3740C274-9637-4F3B-82C7-BEE3916191DA}"/>
              </a:ext>
            </a:extLst>
          </p:cNvPr>
          <p:cNvCxnSpPr>
            <a:cxnSpLocks/>
          </p:cNvCxnSpPr>
          <p:nvPr/>
        </p:nvCxnSpPr>
        <p:spPr>
          <a:xfrm>
            <a:off x="17015" y="639703"/>
            <a:ext cx="12137987" cy="0"/>
          </a:xfrm>
          <a:prstGeom prst="line">
            <a:avLst/>
          </a:prstGeom>
          <a:ln w="38100">
            <a:solidFill>
              <a:srgbClr val="C3AA6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0D7F29-0026-4982-B059-99DE7D9D0C1E}"/>
              </a:ext>
            </a:extLst>
          </p:cNvPr>
          <p:cNvSpPr/>
          <p:nvPr/>
        </p:nvSpPr>
        <p:spPr>
          <a:xfrm>
            <a:off x="17015" y="129659"/>
            <a:ext cx="2108269" cy="369332"/>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endParaRPr lang="en-US" b="1" dirty="0">
              <a:latin typeface="Sakkal Majalla" panose="02000000000000000000" pitchFamily="2" charset="-78"/>
              <a:cs typeface="Sakkal Majalla" panose="02000000000000000000" pitchFamily="2" charset="-78"/>
            </a:endParaRPr>
          </a:p>
        </p:txBody>
      </p:sp>
      <p:cxnSp>
        <p:nvCxnSpPr>
          <p:cNvPr id="16" name="Straight Connector 15">
            <a:extLst>
              <a:ext uri="{FF2B5EF4-FFF2-40B4-BE49-F238E27FC236}">
                <a16:creationId xmlns:a16="http://schemas.microsoft.com/office/drawing/2014/main" id="{BC5CD6CF-39BF-4882-BBD4-39FD9C57D5F6}"/>
              </a:ext>
            </a:extLst>
          </p:cNvPr>
          <p:cNvCxnSpPr/>
          <p:nvPr/>
        </p:nvCxnSpPr>
        <p:spPr>
          <a:xfrm>
            <a:off x="2257425" y="38662"/>
            <a:ext cx="0" cy="551326"/>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sp>
        <p:nvSpPr>
          <p:cNvPr id="10" name="TextBox 9">
            <a:extLst>
              <a:ext uri="{FF2B5EF4-FFF2-40B4-BE49-F238E27FC236}">
                <a16:creationId xmlns:a16="http://schemas.microsoft.com/office/drawing/2014/main" id="{8E50A541-5EF6-4EFB-B7E4-4FF75739FBAC}"/>
              </a:ext>
            </a:extLst>
          </p:cNvPr>
          <p:cNvSpPr txBox="1"/>
          <p:nvPr/>
        </p:nvSpPr>
        <p:spPr>
          <a:xfrm>
            <a:off x="5971521" y="111145"/>
            <a:ext cx="6112276" cy="446276"/>
          </a:xfrm>
          <a:prstGeom prst="rect">
            <a:avLst/>
          </a:prstGeom>
          <a:noFill/>
        </p:spPr>
        <p:txBody>
          <a:bodyPr wrap="square">
            <a:spAutoFit/>
          </a:bodyPr>
          <a:lstStyle/>
          <a:p>
            <a:pPr marL="0" marR="0" algn="r" rtl="1">
              <a:lnSpc>
                <a:spcPct val="115000"/>
              </a:lnSpc>
              <a:spcBef>
                <a:spcPts val="1800"/>
              </a:spcBef>
              <a:spcAft>
                <a:spcPts val="200"/>
              </a:spcAft>
            </a:pPr>
            <a:r>
              <a:rPr lang="ar-BH" sz="2000" b="1" kern="0" dirty="0">
                <a:solidFill>
                  <a:srgbClr val="C00000"/>
                </a:solidFill>
                <a:latin typeface="Sakkal Majalla" panose="02000000000000000000" pitchFamily="2" charset="-78"/>
                <a:ea typeface="Times New Roman" panose="02020603050405020304" pitchFamily="18" charset="0"/>
                <a:cs typeface="Sakkal Majalla" panose="02000000000000000000" pitchFamily="2" charset="-78"/>
              </a:rPr>
              <a:t>المحافظة على الأصول الوراثية النباتية</a:t>
            </a:r>
            <a:endParaRPr lang="en-US" sz="2000" b="1" kern="0" dirty="0">
              <a:solidFill>
                <a:srgbClr val="C00000"/>
              </a:solidFill>
              <a:effectLst/>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19" name="Rectangle 18">
            <a:extLst>
              <a:ext uri="{FF2B5EF4-FFF2-40B4-BE49-F238E27FC236}">
                <a16:creationId xmlns:a16="http://schemas.microsoft.com/office/drawing/2014/main" id="{B28BCBE1-5A17-43A6-AA1A-2E981186C7DA}"/>
              </a:ext>
            </a:extLst>
          </p:cNvPr>
          <p:cNvSpPr/>
          <p:nvPr/>
        </p:nvSpPr>
        <p:spPr>
          <a:xfrm>
            <a:off x="10631951" y="4348092"/>
            <a:ext cx="1261322" cy="13120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21" name="TextBox 20">
            <a:extLst>
              <a:ext uri="{FF2B5EF4-FFF2-40B4-BE49-F238E27FC236}">
                <a16:creationId xmlns:a16="http://schemas.microsoft.com/office/drawing/2014/main" id="{8425BBC9-80C2-45F9-917D-F7E41C4BD79C}"/>
              </a:ext>
            </a:extLst>
          </p:cNvPr>
          <p:cNvSpPr txBox="1"/>
          <p:nvPr/>
        </p:nvSpPr>
        <p:spPr>
          <a:xfrm>
            <a:off x="7877199" y="2235610"/>
            <a:ext cx="2571898" cy="1261884"/>
          </a:xfrm>
          <a:prstGeom prst="rect">
            <a:avLst/>
          </a:prstGeom>
          <a:noFill/>
        </p:spPr>
        <p:txBody>
          <a:bodyPr wrap="square" rtlCol="0">
            <a:spAutoFit/>
          </a:bodyPr>
          <a:lstStyle/>
          <a:p>
            <a:pPr algn="r" rtl="1"/>
            <a:r>
              <a:rPr lang="ar-BH" sz="2800" b="1" dirty="0">
                <a:latin typeface="Sakkal Majalla" panose="02000000000000000000" pitchFamily="2" charset="-78"/>
                <a:cs typeface="Sakkal Majalla" panose="02000000000000000000" pitchFamily="2" charset="-78"/>
              </a:rPr>
              <a:t>مخبرياً</a:t>
            </a:r>
          </a:p>
          <a:p>
            <a:pPr algn="r" rtl="1"/>
            <a:r>
              <a:rPr lang="ar-BH" sz="2400" dirty="0">
                <a:latin typeface="Sakkal Majalla" panose="02000000000000000000" pitchFamily="2" charset="-78"/>
                <a:cs typeface="Sakkal Majalla" panose="02000000000000000000" pitchFamily="2" charset="-78"/>
              </a:rPr>
              <a:t>انشاء وحدة مخبرية بالمركز الوطني للمختبرات الزراعية</a:t>
            </a:r>
            <a:endParaRPr lang="en-GB" sz="2400" dirty="0">
              <a:latin typeface="Sakkal Majalla" panose="02000000000000000000" pitchFamily="2" charset="-78"/>
              <a:cs typeface="Sakkal Majalla" panose="02000000000000000000" pitchFamily="2" charset="-78"/>
            </a:endParaRPr>
          </a:p>
        </p:txBody>
      </p:sp>
      <p:sp>
        <p:nvSpPr>
          <p:cNvPr id="22" name="TextBox 21">
            <a:extLst>
              <a:ext uri="{FF2B5EF4-FFF2-40B4-BE49-F238E27FC236}">
                <a16:creationId xmlns:a16="http://schemas.microsoft.com/office/drawing/2014/main" id="{19224C47-095E-45D0-B901-33125EAB999A}"/>
              </a:ext>
            </a:extLst>
          </p:cNvPr>
          <p:cNvSpPr txBox="1"/>
          <p:nvPr/>
        </p:nvSpPr>
        <p:spPr>
          <a:xfrm>
            <a:off x="8189749" y="4348092"/>
            <a:ext cx="2259348" cy="1631216"/>
          </a:xfrm>
          <a:prstGeom prst="rect">
            <a:avLst/>
          </a:prstGeom>
          <a:noFill/>
        </p:spPr>
        <p:txBody>
          <a:bodyPr wrap="square" rtlCol="0">
            <a:spAutoFit/>
          </a:bodyPr>
          <a:lstStyle/>
          <a:p>
            <a:pPr algn="r" rtl="1"/>
            <a:r>
              <a:rPr lang="ar-BH" sz="2800" b="1" dirty="0">
                <a:latin typeface="Sakkal Majalla" panose="02000000000000000000" pitchFamily="2" charset="-78"/>
                <a:cs typeface="Sakkal Majalla" panose="02000000000000000000" pitchFamily="2" charset="-78"/>
              </a:rPr>
              <a:t>حقلياً</a:t>
            </a:r>
          </a:p>
          <a:p>
            <a:pPr algn="r" rtl="1"/>
            <a:r>
              <a:rPr lang="ar-BH" sz="2400" dirty="0">
                <a:latin typeface="Sakkal Majalla" panose="02000000000000000000" pitchFamily="2" charset="-78"/>
                <a:cs typeface="Sakkal Majalla" panose="02000000000000000000" pitchFamily="2" charset="-78"/>
              </a:rPr>
              <a:t>تحديد الموقع لتجميع وصيانة الأصول الوراثية النباتية</a:t>
            </a:r>
            <a:endParaRPr lang="en-GB" sz="2400" dirty="0">
              <a:latin typeface="Sakkal Majalla" panose="02000000000000000000" pitchFamily="2" charset="-78"/>
              <a:cs typeface="Sakkal Majalla" panose="02000000000000000000" pitchFamily="2" charset="-78"/>
            </a:endParaRPr>
          </a:p>
        </p:txBody>
      </p:sp>
      <p:sp>
        <p:nvSpPr>
          <p:cNvPr id="3" name="Rectangle 2">
            <a:extLst>
              <a:ext uri="{FF2B5EF4-FFF2-40B4-BE49-F238E27FC236}">
                <a16:creationId xmlns:a16="http://schemas.microsoft.com/office/drawing/2014/main" id="{CAAAFC73-9FB2-4BCF-A3A8-5B9EEFC245C4}"/>
              </a:ext>
            </a:extLst>
          </p:cNvPr>
          <p:cNvSpPr/>
          <p:nvPr/>
        </p:nvSpPr>
        <p:spPr>
          <a:xfrm>
            <a:off x="387232" y="2143378"/>
            <a:ext cx="4998501" cy="701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BH" sz="2000" b="1" dirty="0">
                <a:latin typeface="Sakkal Majalla" panose="02000000000000000000" pitchFamily="2" charset="-78"/>
                <a:cs typeface="Sakkal Majalla" panose="02000000000000000000" pitchFamily="2" charset="-78"/>
              </a:rPr>
              <a:t>جمع وحفظ الموارد الوراثية النباتية وصيانتها والرجوع إليها في حال الأزمات والكوارث</a:t>
            </a:r>
            <a:endParaRPr lang="en-GB" sz="2000" b="1" dirty="0">
              <a:latin typeface="Sakkal Majalla" panose="02000000000000000000" pitchFamily="2" charset="-78"/>
              <a:cs typeface="Sakkal Majalla" panose="02000000000000000000" pitchFamily="2" charset="-78"/>
            </a:endParaRPr>
          </a:p>
        </p:txBody>
      </p:sp>
      <p:sp>
        <p:nvSpPr>
          <p:cNvPr id="37" name="Rectangle 36">
            <a:extLst>
              <a:ext uri="{FF2B5EF4-FFF2-40B4-BE49-F238E27FC236}">
                <a16:creationId xmlns:a16="http://schemas.microsoft.com/office/drawing/2014/main" id="{76676A2E-8143-4BA9-A41B-6A4623C20D2F}"/>
              </a:ext>
            </a:extLst>
          </p:cNvPr>
          <p:cNvSpPr/>
          <p:nvPr/>
        </p:nvSpPr>
        <p:spPr>
          <a:xfrm>
            <a:off x="387230" y="3038067"/>
            <a:ext cx="4998501" cy="701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BH" sz="2000" b="1" i="0" dirty="0">
                <a:solidFill>
                  <a:srgbClr val="000000"/>
                </a:solidFill>
                <a:effectLst/>
                <a:latin typeface="Sakkal Majalla" panose="02000000000000000000" pitchFamily="2" charset="-78"/>
                <a:cs typeface="Sakkal Majalla" panose="02000000000000000000" pitchFamily="2" charset="-78"/>
              </a:rPr>
              <a:t> إعادة إكثار واستزراع الموارد الوراثية النباتية ونشرها لدى المزارعين، وحماية بعض الأنواع المهددة بالانقراض</a:t>
            </a:r>
          </a:p>
        </p:txBody>
      </p:sp>
      <p:sp>
        <p:nvSpPr>
          <p:cNvPr id="46" name="Rectangle 45">
            <a:extLst>
              <a:ext uri="{FF2B5EF4-FFF2-40B4-BE49-F238E27FC236}">
                <a16:creationId xmlns:a16="http://schemas.microsoft.com/office/drawing/2014/main" id="{7419094C-4CC7-4A04-9390-325414C5C4EA}"/>
              </a:ext>
            </a:extLst>
          </p:cNvPr>
          <p:cNvSpPr/>
          <p:nvPr/>
        </p:nvSpPr>
        <p:spPr>
          <a:xfrm>
            <a:off x="387502" y="4880736"/>
            <a:ext cx="4998501" cy="701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BH" sz="2000" b="1" dirty="0">
                <a:latin typeface="Sakkal Majalla" panose="02000000000000000000" pitchFamily="2" charset="-78"/>
                <a:cs typeface="Sakkal Majalla" panose="02000000000000000000" pitchFamily="2" charset="-78"/>
              </a:rPr>
              <a:t>التوثيق العلمي للموارد حسب النظم المعتمدة من قبل المعاهدة الدولية</a:t>
            </a:r>
            <a:endParaRPr lang="en-GB" sz="2000" b="1" dirty="0">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67321E35-4165-4643-A8F9-371A160CD8A2}"/>
              </a:ext>
            </a:extLst>
          </p:cNvPr>
          <p:cNvSpPr/>
          <p:nvPr/>
        </p:nvSpPr>
        <p:spPr>
          <a:xfrm>
            <a:off x="375673" y="5790848"/>
            <a:ext cx="4998501" cy="701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BH" sz="2000" b="1" dirty="0">
                <a:latin typeface="Sakkal Majalla" panose="02000000000000000000" pitchFamily="2" charset="-78"/>
                <a:cs typeface="Sakkal Majalla" panose="02000000000000000000" pitchFamily="2" charset="-78"/>
              </a:rPr>
              <a:t>تعزيز التعاون العلمي وتبادل المعلومات مع المراكز العلمية والمؤسسات الدولية</a:t>
            </a:r>
            <a:endParaRPr lang="en-GB" sz="2000" b="1" dirty="0">
              <a:latin typeface="Sakkal Majalla" panose="02000000000000000000" pitchFamily="2" charset="-78"/>
              <a:cs typeface="Sakkal Majalla" panose="02000000000000000000" pitchFamily="2" charset="-78"/>
            </a:endParaRPr>
          </a:p>
        </p:txBody>
      </p:sp>
      <p:sp>
        <p:nvSpPr>
          <p:cNvPr id="50" name="Rectangle 49">
            <a:extLst>
              <a:ext uri="{FF2B5EF4-FFF2-40B4-BE49-F238E27FC236}">
                <a16:creationId xmlns:a16="http://schemas.microsoft.com/office/drawing/2014/main" id="{2B148E70-A9C1-4011-9B29-631FF44F9D3F}"/>
              </a:ext>
            </a:extLst>
          </p:cNvPr>
          <p:cNvSpPr/>
          <p:nvPr/>
        </p:nvSpPr>
        <p:spPr>
          <a:xfrm>
            <a:off x="10601345" y="2067823"/>
            <a:ext cx="1261322" cy="13120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20" name="Rectangle: Top Corners Rounded 19">
            <a:extLst>
              <a:ext uri="{FF2B5EF4-FFF2-40B4-BE49-F238E27FC236}">
                <a16:creationId xmlns:a16="http://schemas.microsoft.com/office/drawing/2014/main" id="{9B6E0755-6E6B-4695-88E7-4E6FD2F40788}"/>
              </a:ext>
            </a:extLst>
          </p:cNvPr>
          <p:cNvSpPr/>
          <p:nvPr/>
        </p:nvSpPr>
        <p:spPr>
          <a:xfrm>
            <a:off x="387232" y="1329700"/>
            <a:ext cx="4986942" cy="579616"/>
          </a:xfrm>
          <a:prstGeom prst="round2Same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BH" sz="2800" b="1" dirty="0"/>
              <a:t>أهداف المبادرة</a:t>
            </a:r>
            <a:endParaRPr lang="en-US" sz="2800" b="1" dirty="0"/>
          </a:p>
        </p:txBody>
      </p:sp>
      <p:cxnSp>
        <p:nvCxnSpPr>
          <p:cNvPr id="5" name="Straight Connector 4">
            <a:extLst>
              <a:ext uri="{FF2B5EF4-FFF2-40B4-BE49-F238E27FC236}">
                <a16:creationId xmlns:a16="http://schemas.microsoft.com/office/drawing/2014/main" id="{1EFE08F8-4975-4928-B717-1149F814CE88}"/>
              </a:ext>
            </a:extLst>
          </p:cNvPr>
          <p:cNvCxnSpPr/>
          <p:nvPr/>
        </p:nvCxnSpPr>
        <p:spPr>
          <a:xfrm>
            <a:off x="6335486" y="1008972"/>
            <a:ext cx="0" cy="5529943"/>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Graphic 7" descr="Microscope outline">
            <a:extLst>
              <a:ext uri="{FF2B5EF4-FFF2-40B4-BE49-F238E27FC236}">
                <a16:creationId xmlns:a16="http://schemas.microsoft.com/office/drawing/2014/main" id="{B851420B-8CF9-49AC-A4A9-70A990C2C6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4806" y="2232388"/>
            <a:ext cx="914400" cy="914400"/>
          </a:xfrm>
          <a:prstGeom prst="rect">
            <a:avLst/>
          </a:prstGeom>
        </p:spPr>
      </p:pic>
      <p:pic>
        <p:nvPicPr>
          <p:cNvPr id="11" name="Graphic 10" descr="Agriculture outline">
            <a:extLst>
              <a:ext uri="{FF2B5EF4-FFF2-40B4-BE49-F238E27FC236}">
                <a16:creationId xmlns:a16="http://schemas.microsoft.com/office/drawing/2014/main" id="{993C0E55-8931-4C48-BD90-EFFADD28E4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05412" y="4492399"/>
            <a:ext cx="914400" cy="914400"/>
          </a:xfrm>
          <a:prstGeom prst="rect">
            <a:avLst/>
          </a:prstGeom>
        </p:spPr>
      </p:pic>
      <p:sp>
        <p:nvSpPr>
          <p:cNvPr id="26" name="Rectangle: Top Corners Rounded 25">
            <a:extLst>
              <a:ext uri="{FF2B5EF4-FFF2-40B4-BE49-F238E27FC236}">
                <a16:creationId xmlns:a16="http://schemas.microsoft.com/office/drawing/2014/main" id="{878F94CB-9F95-4774-90E8-AACB4F99E9C2}"/>
              </a:ext>
            </a:extLst>
          </p:cNvPr>
          <p:cNvSpPr/>
          <p:nvPr/>
        </p:nvSpPr>
        <p:spPr>
          <a:xfrm>
            <a:off x="6906330" y="1275727"/>
            <a:ext cx="5089723" cy="579616"/>
          </a:xfrm>
          <a:prstGeom prst="round2Same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BH" sz="2800" b="1" dirty="0"/>
              <a:t>مشاريع قيد التنفيذ</a:t>
            </a:r>
            <a:endParaRPr lang="en-US" sz="2800" b="1" dirty="0"/>
          </a:p>
        </p:txBody>
      </p:sp>
      <p:sp>
        <p:nvSpPr>
          <p:cNvPr id="12" name="Rectangle 11">
            <a:extLst>
              <a:ext uri="{FF2B5EF4-FFF2-40B4-BE49-F238E27FC236}">
                <a16:creationId xmlns:a16="http://schemas.microsoft.com/office/drawing/2014/main" id="{D5DD854F-330A-4DEE-82BE-CCD70CE036B4}"/>
              </a:ext>
            </a:extLst>
          </p:cNvPr>
          <p:cNvSpPr/>
          <p:nvPr/>
        </p:nvSpPr>
        <p:spPr>
          <a:xfrm>
            <a:off x="6906330" y="1909316"/>
            <a:ext cx="5089726" cy="40699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C2BB2A0-E78F-4280-83FA-1DD30896AE14}"/>
              </a:ext>
            </a:extLst>
          </p:cNvPr>
          <p:cNvSpPr/>
          <p:nvPr/>
        </p:nvSpPr>
        <p:spPr>
          <a:xfrm>
            <a:off x="387502" y="3942793"/>
            <a:ext cx="4998501" cy="701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BH" sz="2000" b="1" dirty="0">
                <a:latin typeface="Sakkal Majalla" panose="02000000000000000000" pitchFamily="2" charset="-78"/>
                <a:cs typeface="Sakkal Majalla" panose="02000000000000000000" pitchFamily="2" charset="-78"/>
              </a:rPr>
              <a:t>تنفيذ ودعم البرامج والأنشطة العلمية والبحثية</a:t>
            </a:r>
            <a:endParaRPr lang="en-US" sz="2000" dirty="0"/>
          </a:p>
        </p:txBody>
      </p:sp>
      <p:pic>
        <p:nvPicPr>
          <p:cNvPr id="23" name="Picture 22" descr="A picture containing text&#10;&#10;Description automatically generated">
            <a:extLst>
              <a:ext uri="{FF2B5EF4-FFF2-40B4-BE49-F238E27FC236}">
                <a16:creationId xmlns:a16="http://schemas.microsoft.com/office/drawing/2014/main" id="{93006FD3-96E9-4BE0-83DF-39D1613712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9204" y="0"/>
            <a:ext cx="1333134" cy="624334"/>
          </a:xfrm>
          <a:prstGeom prst="rect">
            <a:avLst/>
          </a:prstGeom>
        </p:spPr>
      </p:pic>
    </p:spTree>
    <p:extLst>
      <p:ext uri="{BB962C8B-B14F-4D97-AF65-F5344CB8AC3E}">
        <p14:creationId xmlns:p14="http://schemas.microsoft.com/office/powerpoint/2010/main" val="2033006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6000" b="-6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50EB6A-EEEC-45F2-B18B-72B329185268}"/>
              </a:ext>
            </a:extLst>
          </p:cNvPr>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18</a:t>
            </a:fld>
            <a:endParaRPr lang="ar-BH" dirty="0">
              <a:solidFill>
                <a:prstClr val="black">
                  <a:lumMod val="85000"/>
                  <a:lumOff val="15000"/>
                </a:prstClr>
              </a:solidFill>
            </a:endParaRPr>
          </a:p>
        </p:txBody>
      </p:sp>
      <p:cxnSp>
        <p:nvCxnSpPr>
          <p:cNvPr id="13" name="Straight Connector 12">
            <a:extLst>
              <a:ext uri="{FF2B5EF4-FFF2-40B4-BE49-F238E27FC236}">
                <a16:creationId xmlns:a16="http://schemas.microsoft.com/office/drawing/2014/main" id="{3740C274-9637-4F3B-82C7-BEE3916191DA}"/>
              </a:ext>
            </a:extLst>
          </p:cNvPr>
          <p:cNvCxnSpPr>
            <a:cxnSpLocks/>
          </p:cNvCxnSpPr>
          <p:nvPr/>
        </p:nvCxnSpPr>
        <p:spPr>
          <a:xfrm>
            <a:off x="17015" y="639703"/>
            <a:ext cx="12137987" cy="0"/>
          </a:xfrm>
          <a:prstGeom prst="line">
            <a:avLst/>
          </a:prstGeom>
          <a:ln w="38100">
            <a:solidFill>
              <a:srgbClr val="C3AA6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0D7F29-0026-4982-B059-99DE7D9D0C1E}"/>
              </a:ext>
            </a:extLst>
          </p:cNvPr>
          <p:cNvSpPr/>
          <p:nvPr/>
        </p:nvSpPr>
        <p:spPr>
          <a:xfrm>
            <a:off x="17015" y="129659"/>
            <a:ext cx="2108269" cy="369332"/>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endParaRPr lang="en-US" b="1" dirty="0">
              <a:latin typeface="Sakkal Majalla" panose="02000000000000000000" pitchFamily="2" charset="-78"/>
              <a:cs typeface="Sakkal Majalla" panose="02000000000000000000" pitchFamily="2" charset="-78"/>
            </a:endParaRPr>
          </a:p>
        </p:txBody>
      </p:sp>
      <p:cxnSp>
        <p:nvCxnSpPr>
          <p:cNvPr id="16" name="Straight Connector 15">
            <a:extLst>
              <a:ext uri="{FF2B5EF4-FFF2-40B4-BE49-F238E27FC236}">
                <a16:creationId xmlns:a16="http://schemas.microsoft.com/office/drawing/2014/main" id="{BC5CD6CF-39BF-4882-BBD4-39FD9C57D5F6}"/>
              </a:ext>
            </a:extLst>
          </p:cNvPr>
          <p:cNvCxnSpPr/>
          <p:nvPr/>
        </p:nvCxnSpPr>
        <p:spPr>
          <a:xfrm>
            <a:off x="2257425" y="38662"/>
            <a:ext cx="0" cy="551326"/>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sp>
        <p:nvSpPr>
          <p:cNvPr id="10" name="TextBox 9">
            <a:extLst>
              <a:ext uri="{FF2B5EF4-FFF2-40B4-BE49-F238E27FC236}">
                <a16:creationId xmlns:a16="http://schemas.microsoft.com/office/drawing/2014/main" id="{8E50A541-5EF6-4EFB-B7E4-4FF75739FBAC}"/>
              </a:ext>
            </a:extLst>
          </p:cNvPr>
          <p:cNvSpPr txBox="1"/>
          <p:nvPr/>
        </p:nvSpPr>
        <p:spPr>
          <a:xfrm>
            <a:off x="5845746" y="110779"/>
            <a:ext cx="6112276" cy="446276"/>
          </a:xfrm>
          <a:prstGeom prst="rect">
            <a:avLst/>
          </a:prstGeom>
          <a:noFill/>
        </p:spPr>
        <p:txBody>
          <a:bodyPr wrap="square">
            <a:spAutoFit/>
          </a:bodyPr>
          <a:lstStyle/>
          <a:p>
            <a:pPr marL="0" marR="0" algn="r" rtl="1">
              <a:lnSpc>
                <a:spcPct val="115000"/>
              </a:lnSpc>
              <a:spcBef>
                <a:spcPts val="1800"/>
              </a:spcBef>
              <a:spcAft>
                <a:spcPts val="200"/>
              </a:spcAft>
            </a:pPr>
            <a:r>
              <a:rPr lang="ar-BH" sz="2000" b="1" kern="0" dirty="0">
                <a:solidFill>
                  <a:srgbClr val="C00000"/>
                </a:solidFill>
                <a:latin typeface="Sakkal Majalla" panose="02000000000000000000" pitchFamily="2" charset="-78"/>
                <a:ea typeface="Times New Roman" panose="02020603050405020304" pitchFamily="18" charset="0"/>
                <a:cs typeface="Sakkal Majalla" panose="02000000000000000000" pitchFamily="2" charset="-78"/>
              </a:rPr>
              <a:t>تعزيز الابتكار والتطوير في قطاع النخيل</a:t>
            </a:r>
            <a:endParaRPr lang="en-US" sz="2000" b="1" kern="0" dirty="0">
              <a:solidFill>
                <a:srgbClr val="C00000"/>
              </a:solidFill>
              <a:effectLst/>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19" name="Rectangle 18">
            <a:extLst>
              <a:ext uri="{FF2B5EF4-FFF2-40B4-BE49-F238E27FC236}">
                <a16:creationId xmlns:a16="http://schemas.microsoft.com/office/drawing/2014/main" id="{B28BCBE1-5A17-43A6-AA1A-2E981186C7DA}"/>
              </a:ext>
            </a:extLst>
          </p:cNvPr>
          <p:cNvSpPr/>
          <p:nvPr/>
        </p:nvSpPr>
        <p:spPr>
          <a:xfrm>
            <a:off x="2358399" y="3644090"/>
            <a:ext cx="1261322" cy="13120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21" name="TextBox 20">
            <a:extLst>
              <a:ext uri="{FF2B5EF4-FFF2-40B4-BE49-F238E27FC236}">
                <a16:creationId xmlns:a16="http://schemas.microsoft.com/office/drawing/2014/main" id="{8425BBC9-80C2-45F9-917D-F7E41C4BD79C}"/>
              </a:ext>
            </a:extLst>
          </p:cNvPr>
          <p:cNvSpPr txBox="1"/>
          <p:nvPr/>
        </p:nvSpPr>
        <p:spPr>
          <a:xfrm>
            <a:off x="7615935" y="3811877"/>
            <a:ext cx="2571898" cy="830997"/>
          </a:xfrm>
          <a:prstGeom prst="rect">
            <a:avLst/>
          </a:prstGeom>
          <a:noFill/>
        </p:spPr>
        <p:txBody>
          <a:bodyPr wrap="square" rtlCol="0">
            <a:spAutoFit/>
          </a:bodyPr>
          <a:lstStyle/>
          <a:p>
            <a:pPr algn="r" rtl="1"/>
            <a:r>
              <a:rPr lang="ar-BH" sz="2400" dirty="0">
                <a:latin typeface="Sakkal Majalla" panose="02000000000000000000" pitchFamily="2" charset="-78"/>
                <a:cs typeface="Sakkal Majalla" panose="02000000000000000000" pitchFamily="2" charset="-78"/>
              </a:rPr>
              <a:t>مشروع تطوير النخيل في دول مجلس التعاون</a:t>
            </a:r>
            <a:endParaRPr lang="en-GB" sz="2400" dirty="0">
              <a:latin typeface="Sakkal Majalla" panose="02000000000000000000" pitchFamily="2" charset="-78"/>
              <a:cs typeface="Sakkal Majalla" panose="02000000000000000000" pitchFamily="2" charset="-78"/>
            </a:endParaRPr>
          </a:p>
        </p:txBody>
      </p:sp>
      <p:sp>
        <p:nvSpPr>
          <p:cNvPr id="22" name="TextBox 21">
            <a:extLst>
              <a:ext uri="{FF2B5EF4-FFF2-40B4-BE49-F238E27FC236}">
                <a16:creationId xmlns:a16="http://schemas.microsoft.com/office/drawing/2014/main" id="{19224C47-095E-45D0-B901-33125EAB999A}"/>
              </a:ext>
            </a:extLst>
          </p:cNvPr>
          <p:cNvSpPr txBox="1"/>
          <p:nvPr/>
        </p:nvSpPr>
        <p:spPr>
          <a:xfrm>
            <a:off x="-79853" y="3853150"/>
            <a:ext cx="2259348" cy="830997"/>
          </a:xfrm>
          <a:prstGeom prst="rect">
            <a:avLst/>
          </a:prstGeom>
          <a:noFill/>
        </p:spPr>
        <p:txBody>
          <a:bodyPr wrap="square" rtlCol="0">
            <a:spAutoFit/>
          </a:bodyPr>
          <a:lstStyle/>
          <a:p>
            <a:pPr algn="r" rtl="1"/>
            <a:r>
              <a:rPr lang="ar-BH" sz="2400" dirty="0">
                <a:latin typeface="Sakkal Majalla" panose="02000000000000000000" pitchFamily="2" charset="-78"/>
                <a:cs typeface="Sakkal Majalla" panose="02000000000000000000" pitchFamily="2" charset="-78"/>
              </a:rPr>
              <a:t>تطوير مختبر زراعة الأنسجة</a:t>
            </a:r>
            <a:endParaRPr lang="en-GB" sz="2400" dirty="0">
              <a:latin typeface="Sakkal Majalla" panose="02000000000000000000" pitchFamily="2" charset="-78"/>
              <a:cs typeface="Sakkal Majalla" panose="02000000000000000000" pitchFamily="2" charset="-78"/>
            </a:endParaRPr>
          </a:p>
        </p:txBody>
      </p:sp>
      <p:sp>
        <p:nvSpPr>
          <p:cNvPr id="50" name="Rectangle 49">
            <a:extLst>
              <a:ext uri="{FF2B5EF4-FFF2-40B4-BE49-F238E27FC236}">
                <a16:creationId xmlns:a16="http://schemas.microsoft.com/office/drawing/2014/main" id="{2B148E70-A9C1-4011-9B29-631FF44F9D3F}"/>
              </a:ext>
            </a:extLst>
          </p:cNvPr>
          <p:cNvSpPr/>
          <p:nvPr/>
        </p:nvSpPr>
        <p:spPr>
          <a:xfrm>
            <a:off x="10340081" y="3644090"/>
            <a:ext cx="1261322" cy="13120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pic>
        <p:nvPicPr>
          <p:cNvPr id="8" name="Graphic 7" descr="Microscope outline">
            <a:extLst>
              <a:ext uri="{FF2B5EF4-FFF2-40B4-BE49-F238E27FC236}">
                <a16:creationId xmlns:a16="http://schemas.microsoft.com/office/drawing/2014/main" id="{B851420B-8CF9-49AC-A4A9-70A990C2C6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6207" y="3853150"/>
            <a:ext cx="914400" cy="914400"/>
          </a:xfrm>
          <a:prstGeom prst="rect">
            <a:avLst/>
          </a:prstGeom>
        </p:spPr>
      </p:pic>
      <p:sp>
        <p:nvSpPr>
          <p:cNvPr id="32" name="Rectangle 31">
            <a:extLst>
              <a:ext uri="{FF2B5EF4-FFF2-40B4-BE49-F238E27FC236}">
                <a16:creationId xmlns:a16="http://schemas.microsoft.com/office/drawing/2014/main" id="{1A06479B-F239-4EDF-8AEE-70D543A2097A}"/>
              </a:ext>
            </a:extLst>
          </p:cNvPr>
          <p:cNvSpPr/>
          <p:nvPr/>
        </p:nvSpPr>
        <p:spPr>
          <a:xfrm>
            <a:off x="6252551" y="3684628"/>
            <a:ext cx="1261322" cy="13120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F993FB95-0A3D-49E9-B8F2-CC2BAC2D2623}"/>
              </a:ext>
            </a:extLst>
          </p:cNvPr>
          <p:cNvSpPr/>
          <p:nvPr/>
        </p:nvSpPr>
        <p:spPr>
          <a:xfrm>
            <a:off x="8050184" y="5349594"/>
            <a:ext cx="1261322" cy="13120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D12476B1-1E01-4A5D-A288-52A0C7C502E4}"/>
              </a:ext>
            </a:extLst>
          </p:cNvPr>
          <p:cNvSpPr/>
          <p:nvPr/>
        </p:nvSpPr>
        <p:spPr>
          <a:xfrm>
            <a:off x="4335364" y="5359822"/>
            <a:ext cx="1261322" cy="13120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35" name="TextBox 34">
            <a:extLst>
              <a:ext uri="{FF2B5EF4-FFF2-40B4-BE49-F238E27FC236}">
                <a16:creationId xmlns:a16="http://schemas.microsoft.com/office/drawing/2014/main" id="{3908006D-2CF5-4321-983B-4287D1381B2A}"/>
              </a:ext>
            </a:extLst>
          </p:cNvPr>
          <p:cNvSpPr txBox="1"/>
          <p:nvPr/>
        </p:nvSpPr>
        <p:spPr>
          <a:xfrm>
            <a:off x="1584562" y="5776128"/>
            <a:ext cx="2571898" cy="461665"/>
          </a:xfrm>
          <a:prstGeom prst="rect">
            <a:avLst/>
          </a:prstGeom>
          <a:noFill/>
        </p:spPr>
        <p:txBody>
          <a:bodyPr wrap="square" rtlCol="0">
            <a:spAutoFit/>
          </a:bodyPr>
          <a:lstStyle/>
          <a:p>
            <a:pPr algn="r" rtl="1"/>
            <a:r>
              <a:rPr lang="ar-BH" sz="2400" dirty="0">
                <a:latin typeface="Sakkal Majalla" panose="02000000000000000000" pitchFamily="2" charset="-78"/>
                <a:cs typeface="Sakkal Majalla" panose="02000000000000000000" pitchFamily="2" charset="-78"/>
              </a:rPr>
              <a:t>البنك الوراثي للنخيل</a:t>
            </a:r>
            <a:endParaRPr lang="en-GB" sz="2400" dirty="0">
              <a:latin typeface="Sakkal Majalla" panose="02000000000000000000" pitchFamily="2" charset="-78"/>
              <a:cs typeface="Sakkal Majalla" panose="02000000000000000000" pitchFamily="2" charset="-78"/>
            </a:endParaRPr>
          </a:p>
        </p:txBody>
      </p:sp>
      <p:sp>
        <p:nvSpPr>
          <p:cNvPr id="36" name="TextBox 35">
            <a:extLst>
              <a:ext uri="{FF2B5EF4-FFF2-40B4-BE49-F238E27FC236}">
                <a16:creationId xmlns:a16="http://schemas.microsoft.com/office/drawing/2014/main" id="{3E25B57B-8FFD-4289-B6D6-174931BDBA9F}"/>
              </a:ext>
            </a:extLst>
          </p:cNvPr>
          <p:cNvSpPr txBox="1"/>
          <p:nvPr/>
        </p:nvSpPr>
        <p:spPr>
          <a:xfrm>
            <a:off x="3324107" y="3804640"/>
            <a:ext cx="2571898" cy="830997"/>
          </a:xfrm>
          <a:prstGeom prst="rect">
            <a:avLst/>
          </a:prstGeom>
          <a:noFill/>
        </p:spPr>
        <p:txBody>
          <a:bodyPr wrap="square" rtlCol="0">
            <a:spAutoFit/>
          </a:bodyPr>
          <a:lstStyle/>
          <a:p>
            <a:pPr algn="r" rtl="1"/>
            <a:r>
              <a:rPr lang="ar-BH" sz="2400" dirty="0">
                <a:latin typeface="Sakkal Majalla" panose="02000000000000000000" pitchFamily="2" charset="-78"/>
                <a:cs typeface="Sakkal Majalla" panose="02000000000000000000" pitchFamily="2" charset="-78"/>
              </a:rPr>
              <a:t>حملة نخلة لكل بيت </a:t>
            </a:r>
          </a:p>
          <a:p>
            <a:pPr algn="r" rtl="1"/>
            <a:r>
              <a:rPr lang="ar-BH" sz="2400" dirty="0">
                <a:latin typeface="Sakkal Majalla" panose="02000000000000000000" pitchFamily="2" charset="-78"/>
                <a:cs typeface="Sakkal Majalla" panose="02000000000000000000" pitchFamily="2" charset="-78"/>
              </a:rPr>
              <a:t>(المرحلة الثانية)</a:t>
            </a:r>
            <a:endParaRPr lang="en-GB" sz="2400" dirty="0">
              <a:latin typeface="Sakkal Majalla" panose="02000000000000000000" pitchFamily="2" charset="-78"/>
              <a:cs typeface="Sakkal Majalla" panose="02000000000000000000" pitchFamily="2" charset="-78"/>
            </a:endParaRPr>
          </a:p>
        </p:txBody>
      </p:sp>
      <p:sp>
        <p:nvSpPr>
          <p:cNvPr id="38" name="TextBox 37">
            <a:extLst>
              <a:ext uri="{FF2B5EF4-FFF2-40B4-BE49-F238E27FC236}">
                <a16:creationId xmlns:a16="http://schemas.microsoft.com/office/drawing/2014/main" id="{BD486BE5-6D32-4DB4-9FA3-E8ED04C78D45}"/>
              </a:ext>
            </a:extLst>
          </p:cNvPr>
          <p:cNvSpPr txBox="1"/>
          <p:nvPr/>
        </p:nvSpPr>
        <p:spPr>
          <a:xfrm>
            <a:off x="5328789" y="5743320"/>
            <a:ext cx="2571898" cy="461665"/>
          </a:xfrm>
          <a:prstGeom prst="rect">
            <a:avLst/>
          </a:prstGeom>
          <a:noFill/>
        </p:spPr>
        <p:txBody>
          <a:bodyPr wrap="square" rtlCol="0">
            <a:spAutoFit/>
          </a:bodyPr>
          <a:lstStyle/>
          <a:p>
            <a:pPr algn="r" rtl="1"/>
            <a:r>
              <a:rPr lang="ar-BH" sz="2400" dirty="0">
                <a:latin typeface="Sakkal Majalla" panose="02000000000000000000" pitchFamily="2" charset="-78"/>
                <a:cs typeface="Sakkal Majalla" panose="02000000000000000000" pitchFamily="2" charset="-78"/>
              </a:rPr>
              <a:t>مشروع مصنع التمور</a:t>
            </a:r>
            <a:endParaRPr lang="en-GB" sz="2400" dirty="0">
              <a:latin typeface="Sakkal Majalla" panose="02000000000000000000" pitchFamily="2" charset="-78"/>
              <a:cs typeface="Sakkal Majalla" panose="02000000000000000000" pitchFamily="2" charset="-78"/>
            </a:endParaRPr>
          </a:p>
        </p:txBody>
      </p:sp>
      <p:pic>
        <p:nvPicPr>
          <p:cNvPr id="9" name="Graphic 8" descr="DNA outline">
            <a:extLst>
              <a:ext uri="{FF2B5EF4-FFF2-40B4-BE49-F238E27FC236}">
                <a16:creationId xmlns:a16="http://schemas.microsoft.com/office/drawing/2014/main" id="{C2BEB056-5EA9-412E-9B45-F23964B2D3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65791" y="3840143"/>
            <a:ext cx="914400" cy="914400"/>
          </a:xfrm>
          <a:prstGeom prst="rect">
            <a:avLst/>
          </a:prstGeom>
        </p:spPr>
      </p:pic>
      <p:pic>
        <p:nvPicPr>
          <p:cNvPr id="17" name="Graphic 16" descr="The lulav outline">
            <a:extLst>
              <a:ext uri="{FF2B5EF4-FFF2-40B4-BE49-F238E27FC236}">
                <a16:creationId xmlns:a16="http://schemas.microsoft.com/office/drawing/2014/main" id="{577D5F3E-0AD5-4869-9D26-44B3A9CDE0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45765" y="3770175"/>
            <a:ext cx="914400" cy="914400"/>
          </a:xfrm>
          <a:prstGeom prst="rect">
            <a:avLst/>
          </a:prstGeom>
        </p:spPr>
      </p:pic>
      <p:pic>
        <p:nvPicPr>
          <p:cNvPr id="42" name="Graphic 41" descr="Factory outline">
            <a:extLst>
              <a:ext uri="{FF2B5EF4-FFF2-40B4-BE49-F238E27FC236}">
                <a16:creationId xmlns:a16="http://schemas.microsoft.com/office/drawing/2014/main" id="{26C33667-1707-42DC-9603-7E0278180C7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29088" y="5497792"/>
            <a:ext cx="914400" cy="914400"/>
          </a:xfrm>
          <a:prstGeom prst="rect">
            <a:avLst/>
          </a:prstGeom>
        </p:spPr>
      </p:pic>
      <p:pic>
        <p:nvPicPr>
          <p:cNvPr id="3078" name="Picture 6" descr="Free Date-tree Icon of Line style - Available in SVG, PNG, EPS, AI &amp;amp; Icon  fonts">
            <a:extLst>
              <a:ext uri="{FF2B5EF4-FFF2-40B4-BE49-F238E27FC236}">
                <a16:creationId xmlns:a16="http://schemas.microsoft.com/office/drawing/2014/main" id="{C8D3F17B-0635-4269-B9D9-485D1F39DE1D}"/>
              </a:ext>
            </a:extLst>
          </p:cNvPr>
          <p:cNvPicPr>
            <a:picLocks noChangeAspect="1" noChangeArrowheads="1"/>
          </p:cNvPicPr>
          <p:nvPr/>
        </p:nvPicPr>
        <p:blipFill>
          <a:blip r:embed="rId11" cstate="print">
            <a:alphaModFix amt="70000"/>
            <a:extLst>
              <a:ext uri="{28A0092B-C50C-407E-A947-70E740481C1C}">
                <a14:useLocalDpi xmlns:a14="http://schemas.microsoft.com/office/drawing/2010/main" val="0"/>
              </a:ext>
            </a:extLst>
          </a:blip>
          <a:srcRect/>
          <a:stretch>
            <a:fillRect/>
          </a:stretch>
        </p:blipFill>
        <p:spPr bwMode="auto">
          <a:xfrm>
            <a:off x="4505311" y="5951096"/>
            <a:ext cx="364794" cy="3647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F63CF74-5F95-4668-A015-51C8F3022FD8}"/>
              </a:ext>
            </a:extLst>
          </p:cNvPr>
          <p:cNvPicPr>
            <a:picLocks noChangeAspect="1"/>
          </p:cNvPicPr>
          <p:nvPr/>
        </p:nvPicPr>
        <p:blipFill>
          <a:blip r:embed="rId12">
            <a:alphaModFix amt="85000"/>
            <a:extLst>
              <a:ext uri="{BEBA8EAE-BF5A-486C-A8C5-ECC9F3942E4B}">
                <a14:imgProps xmlns:a14="http://schemas.microsoft.com/office/drawing/2010/main">
                  <a14:imgLayer r:embed="rId13">
                    <a14:imgEffect>
                      <a14:backgroundRemoval t="10000" b="90000" l="10000" r="90000">
                        <a14:backgroundMark x1="50375" y1="45375" x2="50375" y2="45375"/>
                        <a14:backgroundMark x1="49875" y1="49875" x2="49875" y2="49875"/>
                        <a14:backgroundMark x1="50500" y1="54000" x2="50500" y2="54000"/>
                        <a14:backgroundMark x1="50000" y1="60500" x2="50000" y2="60500"/>
                      </a14:backgroundRemoval>
                    </a14:imgEffect>
                    <a14:imgEffect>
                      <a14:brightnessContrast contrast="40000"/>
                    </a14:imgEffect>
                  </a14:imgLayer>
                </a14:imgProps>
              </a:ext>
            </a:extLst>
          </a:blip>
          <a:stretch>
            <a:fillRect/>
          </a:stretch>
        </p:blipFill>
        <p:spPr>
          <a:xfrm>
            <a:off x="6109287" y="3519332"/>
            <a:ext cx="1575804" cy="1575804"/>
          </a:xfrm>
          <a:prstGeom prst="rect">
            <a:avLst/>
          </a:prstGeom>
        </p:spPr>
      </p:pic>
      <p:pic>
        <p:nvPicPr>
          <p:cNvPr id="37" name="Picture 36">
            <a:extLst>
              <a:ext uri="{FF2B5EF4-FFF2-40B4-BE49-F238E27FC236}">
                <a16:creationId xmlns:a16="http://schemas.microsoft.com/office/drawing/2014/main" id="{9853DE73-9C95-473A-B7C0-3241062B9073}"/>
              </a:ext>
            </a:extLst>
          </p:cNvPr>
          <p:cNvPicPr>
            <a:picLocks noChangeAspect="1"/>
          </p:cNvPicPr>
          <p:nvPr/>
        </p:nvPicPr>
        <p:blipFill>
          <a:blip r:embed="rId12">
            <a:alphaModFix amt="85000"/>
            <a:extLst>
              <a:ext uri="{BEBA8EAE-BF5A-486C-A8C5-ECC9F3942E4B}">
                <a14:imgProps xmlns:a14="http://schemas.microsoft.com/office/drawing/2010/main">
                  <a14:imgLayer r:embed="rId13">
                    <a14:imgEffect>
                      <a14:backgroundRemoval t="10000" b="90000" l="10000" r="90000">
                        <a14:backgroundMark x1="50375" y1="45375" x2="50375" y2="45375"/>
                        <a14:backgroundMark x1="49875" y1="49875" x2="49875" y2="49875"/>
                        <a14:backgroundMark x1="50500" y1="54000" x2="50500" y2="54000"/>
                        <a14:backgroundMark x1="50000" y1="60500" x2="50000" y2="60500"/>
                      </a14:backgroundRemoval>
                    </a14:imgEffect>
                    <a14:imgEffect>
                      <a14:brightnessContrast contrast="40000"/>
                    </a14:imgEffect>
                  </a14:imgLayer>
                </a14:imgProps>
              </a:ext>
            </a:extLst>
          </a:blip>
          <a:stretch>
            <a:fillRect/>
          </a:stretch>
        </p:blipFill>
        <p:spPr>
          <a:xfrm>
            <a:off x="4178123" y="5174464"/>
            <a:ext cx="1575804" cy="1575804"/>
          </a:xfrm>
          <a:prstGeom prst="rect">
            <a:avLst/>
          </a:prstGeom>
        </p:spPr>
      </p:pic>
      <p:grpSp>
        <p:nvGrpSpPr>
          <p:cNvPr id="39" name="Group 38">
            <a:extLst>
              <a:ext uri="{FF2B5EF4-FFF2-40B4-BE49-F238E27FC236}">
                <a16:creationId xmlns:a16="http://schemas.microsoft.com/office/drawing/2014/main" id="{5BC4562B-F144-4009-8B7D-6EE598F38BD2}"/>
              </a:ext>
            </a:extLst>
          </p:cNvPr>
          <p:cNvGrpSpPr/>
          <p:nvPr/>
        </p:nvGrpSpPr>
        <p:grpSpPr>
          <a:xfrm>
            <a:off x="1241381" y="792317"/>
            <a:ext cx="8760441" cy="1701909"/>
            <a:chOff x="627398" y="2476101"/>
            <a:chExt cx="10970781" cy="2131317"/>
          </a:xfrm>
        </p:grpSpPr>
        <p:sp>
          <p:nvSpPr>
            <p:cNvPr id="40" name="Oval 39">
              <a:extLst>
                <a:ext uri="{FF2B5EF4-FFF2-40B4-BE49-F238E27FC236}">
                  <a16:creationId xmlns:a16="http://schemas.microsoft.com/office/drawing/2014/main" id="{BD19C431-58E6-41F1-90C2-0825C6CFD058}"/>
                </a:ext>
              </a:extLst>
            </p:cNvPr>
            <p:cNvSpPr/>
            <p:nvPr/>
          </p:nvSpPr>
          <p:spPr>
            <a:xfrm>
              <a:off x="627398" y="2476101"/>
              <a:ext cx="2130968" cy="2131317"/>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1" name="Freeform: Shape 40">
              <a:extLst>
                <a:ext uri="{FF2B5EF4-FFF2-40B4-BE49-F238E27FC236}">
                  <a16:creationId xmlns:a16="http://schemas.microsoft.com/office/drawing/2014/main" id="{B9A32F15-BFB5-45B5-90CA-4B5AB620A2EF}"/>
                </a:ext>
              </a:extLst>
            </p:cNvPr>
            <p:cNvSpPr/>
            <p:nvPr/>
          </p:nvSpPr>
          <p:spPr>
            <a:xfrm>
              <a:off x="689992" y="2547157"/>
              <a:ext cx="1989206" cy="1989204"/>
            </a:xfrm>
            <a:custGeom>
              <a:avLst/>
              <a:gdLst>
                <a:gd name="connsiteX0" fmla="*/ 0 w 1989206"/>
                <a:gd name="connsiteY0" fmla="*/ 994602 h 1989204"/>
                <a:gd name="connsiteX1" fmla="*/ 994603 w 1989206"/>
                <a:gd name="connsiteY1" fmla="*/ 0 h 1989204"/>
                <a:gd name="connsiteX2" fmla="*/ 1989206 w 1989206"/>
                <a:gd name="connsiteY2" fmla="*/ 994602 h 1989204"/>
                <a:gd name="connsiteX3" fmla="*/ 994603 w 1989206"/>
                <a:gd name="connsiteY3" fmla="*/ 1989204 h 1989204"/>
                <a:gd name="connsiteX4" fmla="*/ 0 w 1989206"/>
                <a:gd name="connsiteY4" fmla="*/ 994602 h 1989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206" h="1989204">
                  <a:moveTo>
                    <a:pt x="0" y="994602"/>
                  </a:moveTo>
                  <a:cubicBezTo>
                    <a:pt x="0" y="445298"/>
                    <a:pt x="445299" y="0"/>
                    <a:pt x="994603" y="0"/>
                  </a:cubicBezTo>
                  <a:cubicBezTo>
                    <a:pt x="1543907" y="0"/>
                    <a:pt x="1989206" y="445298"/>
                    <a:pt x="1989206" y="994602"/>
                  </a:cubicBezTo>
                  <a:cubicBezTo>
                    <a:pt x="1989206" y="1543906"/>
                    <a:pt x="1543907" y="1989204"/>
                    <a:pt x="994603" y="1989204"/>
                  </a:cubicBezTo>
                  <a:cubicBezTo>
                    <a:pt x="445299" y="1989204"/>
                    <a:pt x="0" y="1543906"/>
                    <a:pt x="0" y="994602"/>
                  </a:cubicBez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0058" tIns="309626" rIns="308925" bIns="309625" numCol="1" spcCol="1270" anchor="ctr" anchorCtr="0">
              <a:noAutofit/>
            </a:bodyPr>
            <a:lstStyle/>
            <a:p>
              <a:pPr marL="0" lvl="0" indent="0" algn="ctr" defTabSz="889000">
                <a:lnSpc>
                  <a:spcPct val="90000"/>
                </a:lnSpc>
                <a:spcBef>
                  <a:spcPct val="0"/>
                </a:spcBef>
                <a:spcAft>
                  <a:spcPct val="35000"/>
                </a:spcAft>
                <a:buNone/>
              </a:pPr>
              <a:r>
                <a:rPr lang="ar-BH" kern="1200" dirty="0">
                  <a:latin typeface="Sakkal Majalla" panose="02000000000000000000" pitchFamily="2" charset="-78"/>
                  <a:cs typeface="Sakkal Majalla" panose="02000000000000000000" pitchFamily="2" charset="-78"/>
                </a:rPr>
                <a:t>إضفاء نقلة نوعية لمعاملات ما بعد الحصار للتمور</a:t>
              </a:r>
              <a:endParaRPr lang="en-GB" kern="1200" dirty="0">
                <a:latin typeface="Sakkal Majalla" panose="02000000000000000000" pitchFamily="2" charset="-78"/>
                <a:cs typeface="Sakkal Majalla" panose="02000000000000000000" pitchFamily="2" charset="-78"/>
              </a:endParaRPr>
            </a:p>
          </p:txBody>
        </p:sp>
        <p:sp>
          <p:nvSpPr>
            <p:cNvPr id="43" name="Teardrop 42">
              <a:extLst>
                <a:ext uri="{FF2B5EF4-FFF2-40B4-BE49-F238E27FC236}">
                  <a16:creationId xmlns:a16="http://schemas.microsoft.com/office/drawing/2014/main" id="{C1F9A7FB-3E6C-4178-A383-E462870FE2C8}"/>
                </a:ext>
              </a:extLst>
            </p:cNvPr>
            <p:cNvSpPr/>
            <p:nvPr/>
          </p:nvSpPr>
          <p:spPr>
            <a:xfrm rot="18900000" flipH="1">
              <a:off x="2861341" y="2476211"/>
              <a:ext cx="2130722" cy="2130722"/>
            </a:xfrm>
            <a:prstGeom prst="teardrop">
              <a:avLst>
                <a:gd name="adj" fmla="val 10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5" name="Freeform: Shape 44">
              <a:extLst>
                <a:ext uri="{FF2B5EF4-FFF2-40B4-BE49-F238E27FC236}">
                  <a16:creationId xmlns:a16="http://schemas.microsoft.com/office/drawing/2014/main" id="{A83F643D-9F70-48F9-8AEE-4103492199F7}"/>
                </a:ext>
              </a:extLst>
            </p:cNvPr>
            <p:cNvSpPr/>
            <p:nvPr/>
          </p:nvSpPr>
          <p:spPr>
            <a:xfrm>
              <a:off x="2932666" y="2547157"/>
              <a:ext cx="1989206" cy="1989204"/>
            </a:xfrm>
            <a:custGeom>
              <a:avLst/>
              <a:gdLst>
                <a:gd name="connsiteX0" fmla="*/ 0 w 1989206"/>
                <a:gd name="connsiteY0" fmla="*/ 994602 h 1989204"/>
                <a:gd name="connsiteX1" fmla="*/ 994603 w 1989206"/>
                <a:gd name="connsiteY1" fmla="*/ 0 h 1989204"/>
                <a:gd name="connsiteX2" fmla="*/ 1989206 w 1989206"/>
                <a:gd name="connsiteY2" fmla="*/ 994602 h 1989204"/>
                <a:gd name="connsiteX3" fmla="*/ 994603 w 1989206"/>
                <a:gd name="connsiteY3" fmla="*/ 1989204 h 1989204"/>
                <a:gd name="connsiteX4" fmla="*/ 0 w 1989206"/>
                <a:gd name="connsiteY4" fmla="*/ 994602 h 1989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206" h="1989204">
                  <a:moveTo>
                    <a:pt x="0" y="994602"/>
                  </a:moveTo>
                  <a:cubicBezTo>
                    <a:pt x="0" y="445298"/>
                    <a:pt x="445299" y="0"/>
                    <a:pt x="994603" y="0"/>
                  </a:cubicBezTo>
                  <a:cubicBezTo>
                    <a:pt x="1543907" y="0"/>
                    <a:pt x="1989206" y="445298"/>
                    <a:pt x="1989206" y="994602"/>
                  </a:cubicBezTo>
                  <a:cubicBezTo>
                    <a:pt x="1989206" y="1543906"/>
                    <a:pt x="1543907" y="1989204"/>
                    <a:pt x="994603" y="1989204"/>
                  </a:cubicBezTo>
                  <a:cubicBezTo>
                    <a:pt x="445299" y="1989204"/>
                    <a:pt x="0" y="1543906"/>
                    <a:pt x="0" y="994602"/>
                  </a:cubicBez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0058" tIns="309626" rIns="308925" bIns="309625" numCol="1" spcCol="1270" anchor="ctr" anchorCtr="0">
              <a:noAutofit/>
            </a:bodyPr>
            <a:lstStyle/>
            <a:p>
              <a:pPr marL="0" lvl="0" indent="0" algn="ctr" defTabSz="889000">
                <a:lnSpc>
                  <a:spcPct val="90000"/>
                </a:lnSpc>
                <a:spcBef>
                  <a:spcPct val="0"/>
                </a:spcBef>
                <a:spcAft>
                  <a:spcPct val="35000"/>
                </a:spcAft>
                <a:buNone/>
              </a:pPr>
              <a:r>
                <a:rPr lang="ar-BH" kern="1200" dirty="0">
                  <a:latin typeface="Sakkal Majalla" panose="02000000000000000000" pitchFamily="2" charset="-78"/>
                  <a:cs typeface="Sakkal Majalla" panose="02000000000000000000" pitchFamily="2" charset="-78"/>
                </a:rPr>
                <a:t>دعم الأمن الغذائي النسبي برفع نسبة انتاج التمور</a:t>
              </a:r>
              <a:endParaRPr lang="en-GB" kern="1200" dirty="0">
                <a:latin typeface="Sakkal Majalla" panose="02000000000000000000" pitchFamily="2" charset="-78"/>
                <a:cs typeface="Sakkal Majalla" panose="02000000000000000000" pitchFamily="2" charset="-78"/>
              </a:endParaRPr>
            </a:p>
          </p:txBody>
        </p:sp>
        <p:sp>
          <p:nvSpPr>
            <p:cNvPr id="46" name="Teardrop 45">
              <a:extLst>
                <a:ext uri="{FF2B5EF4-FFF2-40B4-BE49-F238E27FC236}">
                  <a16:creationId xmlns:a16="http://schemas.microsoft.com/office/drawing/2014/main" id="{78B883D2-5E98-4D66-8A70-15131B8FB554}"/>
                </a:ext>
              </a:extLst>
            </p:cNvPr>
            <p:cNvSpPr/>
            <p:nvPr/>
          </p:nvSpPr>
          <p:spPr>
            <a:xfrm rot="18900000" flipH="1">
              <a:off x="5063757" y="2476211"/>
              <a:ext cx="2130722" cy="2130722"/>
            </a:xfrm>
            <a:prstGeom prst="teardrop">
              <a:avLst>
                <a:gd name="adj" fmla="val 10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7" name="Freeform: Shape 46">
              <a:extLst>
                <a:ext uri="{FF2B5EF4-FFF2-40B4-BE49-F238E27FC236}">
                  <a16:creationId xmlns:a16="http://schemas.microsoft.com/office/drawing/2014/main" id="{EAFD3FAD-787A-4D12-A0E4-F33A1CAF48B6}"/>
                </a:ext>
              </a:extLst>
            </p:cNvPr>
            <p:cNvSpPr/>
            <p:nvPr/>
          </p:nvSpPr>
          <p:spPr>
            <a:xfrm>
              <a:off x="5135082" y="2547157"/>
              <a:ext cx="1989206" cy="1989204"/>
            </a:xfrm>
            <a:custGeom>
              <a:avLst/>
              <a:gdLst>
                <a:gd name="connsiteX0" fmla="*/ 0 w 1989206"/>
                <a:gd name="connsiteY0" fmla="*/ 994602 h 1989204"/>
                <a:gd name="connsiteX1" fmla="*/ 994603 w 1989206"/>
                <a:gd name="connsiteY1" fmla="*/ 0 h 1989204"/>
                <a:gd name="connsiteX2" fmla="*/ 1989206 w 1989206"/>
                <a:gd name="connsiteY2" fmla="*/ 994602 h 1989204"/>
                <a:gd name="connsiteX3" fmla="*/ 994603 w 1989206"/>
                <a:gd name="connsiteY3" fmla="*/ 1989204 h 1989204"/>
                <a:gd name="connsiteX4" fmla="*/ 0 w 1989206"/>
                <a:gd name="connsiteY4" fmla="*/ 994602 h 1989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206" h="1989204">
                  <a:moveTo>
                    <a:pt x="0" y="994602"/>
                  </a:moveTo>
                  <a:cubicBezTo>
                    <a:pt x="0" y="445298"/>
                    <a:pt x="445299" y="0"/>
                    <a:pt x="994603" y="0"/>
                  </a:cubicBezTo>
                  <a:cubicBezTo>
                    <a:pt x="1543907" y="0"/>
                    <a:pt x="1989206" y="445298"/>
                    <a:pt x="1989206" y="994602"/>
                  </a:cubicBezTo>
                  <a:cubicBezTo>
                    <a:pt x="1989206" y="1543906"/>
                    <a:pt x="1543907" y="1989204"/>
                    <a:pt x="994603" y="1989204"/>
                  </a:cubicBezTo>
                  <a:cubicBezTo>
                    <a:pt x="445299" y="1989204"/>
                    <a:pt x="0" y="1543906"/>
                    <a:pt x="0" y="994602"/>
                  </a:cubicBez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0059" tIns="309626" rIns="308924" bIns="309625" numCol="1" spcCol="1270" anchor="ctr" anchorCtr="0">
              <a:noAutofit/>
            </a:bodyPr>
            <a:lstStyle/>
            <a:p>
              <a:pPr marL="0" lvl="0" indent="0" algn="ctr" defTabSz="889000">
                <a:lnSpc>
                  <a:spcPct val="90000"/>
                </a:lnSpc>
                <a:spcBef>
                  <a:spcPct val="0"/>
                </a:spcBef>
                <a:spcAft>
                  <a:spcPct val="35000"/>
                </a:spcAft>
                <a:buNone/>
              </a:pPr>
              <a:r>
                <a:rPr lang="ar-BH" kern="1200" dirty="0">
                  <a:latin typeface="Sakkal Majalla" panose="02000000000000000000" pitchFamily="2" charset="-78"/>
                  <a:cs typeface="Sakkal Majalla" panose="02000000000000000000" pitchFamily="2" charset="-78"/>
                </a:rPr>
                <a:t>إحلال النخيل المتقدم في العمر</a:t>
              </a:r>
              <a:endParaRPr lang="en-GB" kern="1200" dirty="0">
                <a:latin typeface="Sakkal Majalla" panose="02000000000000000000" pitchFamily="2" charset="-78"/>
                <a:cs typeface="Sakkal Majalla" panose="02000000000000000000" pitchFamily="2" charset="-78"/>
              </a:endParaRPr>
            </a:p>
          </p:txBody>
        </p:sp>
        <p:sp>
          <p:nvSpPr>
            <p:cNvPr id="48" name="Teardrop 47">
              <a:extLst>
                <a:ext uri="{FF2B5EF4-FFF2-40B4-BE49-F238E27FC236}">
                  <a16:creationId xmlns:a16="http://schemas.microsoft.com/office/drawing/2014/main" id="{19B5B331-5D6B-4E84-804F-799B6162498F}"/>
                </a:ext>
              </a:extLst>
            </p:cNvPr>
            <p:cNvSpPr/>
            <p:nvPr/>
          </p:nvSpPr>
          <p:spPr>
            <a:xfrm rot="18900000" flipH="1">
              <a:off x="7266174" y="2476211"/>
              <a:ext cx="2130722" cy="2130722"/>
            </a:xfrm>
            <a:prstGeom prst="teardrop">
              <a:avLst>
                <a:gd name="adj" fmla="val 10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dirty="0"/>
            </a:p>
          </p:txBody>
        </p:sp>
        <p:sp>
          <p:nvSpPr>
            <p:cNvPr id="49" name="Freeform: Shape 48">
              <a:extLst>
                <a:ext uri="{FF2B5EF4-FFF2-40B4-BE49-F238E27FC236}">
                  <a16:creationId xmlns:a16="http://schemas.microsoft.com/office/drawing/2014/main" id="{112EC2C3-1F82-480C-9768-167DAC7B1F43}"/>
                </a:ext>
              </a:extLst>
            </p:cNvPr>
            <p:cNvSpPr/>
            <p:nvPr/>
          </p:nvSpPr>
          <p:spPr>
            <a:xfrm>
              <a:off x="7337499" y="2547157"/>
              <a:ext cx="1989206" cy="1989204"/>
            </a:xfrm>
            <a:custGeom>
              <a:avLst/>
              <a:gdLst>
                <a:gd name="connsiteX0" fmla="*/ 0 w 1989206"/>
                <a:gd name="connsiteY0" fmla="*/ 994602 h 1989204"/>
                <a:gd name="connsiteX1" fmla="*/ 994603 w 1989206"/>
                <a:gd name="connsiteY1" fmla="*/ 0 h 1989204"/>
                <a:gd name="connsiteX2" fmla="*/ 1989206 w 1989206"/>
                <a:gd name="connsiteY2" fmla="*/ 994602 h 1989204"/>
                <a:gd name="connsiteX3" fmla="*/ 994603 w 1989206"/>
                <a:gd name="connsiteY3" fmla="*/ 1989204 h 1989204"/>
                <a:gd name="connsiteX4" fmla="*/ 0 w 1989206"/>
                <a:gd name="connsiteY4" fmla="*/ 994602 h 1989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206" h="1989204">
                  <a:moveTo>
                    <a:pt x="0" y="994602"/>
                  </a:moveTo>
                  <a:cubicBezTo>
                    <a:pt x="0" y="445298"/>
                    <a:pt x="445299" y="0"/>
                    <a:pt x="994603" y="0"/>
                  </a:cubicBezTo>
                  <a:cubicBezTo>
                    <a:pt x="1543907" y="0"/>
                    <a:pt x="1989206" y="445298"/>
                    <a:pt x="1989206" y="994602"/>
                  </a:cubicBezTo>
                  <a:cubicBezTo>
                    <a:pt x="1989206" y="1543906"/>
                    <a:pt x="1543907" y="1989204"/>
                    <a:pt x="994603" y="1989204"/>
                  </a:cubicBezTo>
                  <a:cubicBezTo>
                    <a:pt x="445299" y="1989204"/>
                    <a:pt x="0" y="1543906"/>
                    <a:pt x="0" y="994602"/>
                  </a:cubicBez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8925" tIns="309626" rIns="310058" bIns="309625" numCol="1" spcCol="1270" anchor="ctr" anchorCtr="0">
              <a:noAutofit/>
            </a:bodyPr>
            <a:lstStyle/>
            <a:p>
              <a:pPr marL="0" lvl="0" indent="0" algn="ctr" defTabSz="889000">
                <a:lnSpc>
                  <a:spcPct val="90000"/>
                </a:lnSpc>
                <a:spcBef>
                  <a:spcPct val="0"/>
                </a:spcBef>
                <a:spcAft>
                  <a:spcPct val="35000"/>
                </a:spcAft>
                <a:buNone/>
              </a:pPr>
              <a:r>
                <a:rPr lang="ar-BH" kern="1200" dirty="0">
                  <a:latin typeface="Sakkal Majalla" panose="02000000000000000000" pitchFamily="2" charset="-78"/>
                  <a:cs typeface="Sakkal Majalla" panose="02000000000000000000" pitchFamily="2" charset="-78"/>
                </a:rPr>
                <a:t>تطوير وزيادة القدرات الانتاجية</a:t>
              </a:r>
              <a:endParaRPr lang="en-GB" kern="1200" dirty="0">
                <a:latin typeface="Sakkal Majalla" panose="02000000000000000000" pitchFamily="2" charset="-78"/>
                <a:cs typeface="Sakkal Majalla" panose="02000000000000000000" pitchFamily="2" charset="-78"/>
              </a:endParaRPr>
            </a:p>
          </p:txBody>
        </p:sp>
        <p:sp>
          <p:nvSpPr>
            <p:cNvPr id="51" name="Teardrop 50">
              <a:extLst>
                <a:ext uri="{FF2B5EF4-FFF2-40B4-BE49-F238E27FC236}">
                  <a16:creationId xmlns:a16="http://schemas.microsoft.com/office/drawing/2014/main" id="{048731AD-6E9F-40F7-8DD1-5A308A256D67}"/>
                </a:ext>
              </a:extLst>
            </p:cNvPr>
            <p:cNvSpPr/>
            <p:nvPr/>
          </p:nvSpPr>
          <p:spPr>
            <a:xfrm rot="18900000" flipH="1">
              <a:off x="9467457" y="2476211"/>
              <a:ext cx="2130722" cy="2130722"/>
            </a:xfrm>
            <a:prstGeom prst="teardrop">
              <a:avLst>
                <a:gd name="adj" fmla="val 10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52" name="Freeform: Shape 51">
              <a:extLst>
                <a:ext uri="{FF2B5EF4-FFF2-40B4-BE49-F238E27FC236}">
                  <a16:creationId xmlns:a16="http://schemas.microsoft.com/office/drawing/2014/main" id="{FB1D0A42-DDD3-4537-BC8A-D0D55A7347C5}"/>
                </a:ext>
              </a:extLst>
            </p:cNvPr>
            <p:cNvSpPr/>
            <p:nvPr/>
          </p:nvSpPr>
          <p:spPr>
            <a:xfrm>
              <a:off x="9539916" y="2547157"/>
              <a:ext cx="1989206" cy="1989204"/>
            </a:xfrm>
            <a:custGeom>
              <a:avLst/>
              <a:gdLst>
                <a:gd name="connsiteX0" fmla="*/ 0 w 1989206"/>
                <a:gd name="connsiteY0" fmla="*/ 994602 h 1989204"/>
                <a:gd name="connsiteX1" fmla="*/ 994603 w 1989206"/>
                <a:gd name="connsiteY1" fmla="*/ 0 h 1989204"/>
                <a:gd name="connsiteX2" fmla="*/ 1989206 w 1989206"/>
                <a:gd name="connsiteY2" fmla="*/ 994602 h 1989204"/>
                <a:gd name="connsiteX3" fmla="*/ 994603 w 1989206"/>
                <a:gd name="connsiteY3" fmla="*/ 1989204 h 1989204"/>
                <a:gd name="connsiteX4" fmla="*/ 0 w 1989206"/>
                <a:gd name="connsiteY4" fmla="*/ 994602 h 1989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206" h="1989204">
                  <a:moveTo>
                    <a:pt x="0" y="994602"/>
                  </a:moveTo>
                  <a:cubicBezTo>
                    <a:pt x="0" y="445298"/>
                    <a:pt x="445299" y="0"/>
                    <a:pt x="994603" y="0"/>
                  </a:cubicBezTo>
                  <a:cubicBezTo>
                    <a:pt x="1543907" y="0"/>
                    <a:pt x="1989206" y="445298"/>
                    <a:pt x="1989206" y="994602"/>
                  </a:cubicBezTo>
                  <a:cubicBezTo>
                    <a:pt x="1989206" y="1543906"/>
                    <a:pt x="1543907" y="1989204"/>
                    <a:pt x="994603" y="1989204"/>
                  </a:cubicBezTo>
                  <a:cubicBezTo>
                    <a:pt x="445299" y="1989204"/>
                    <a:pt x="0" y="1543906"/>
                    <a:pt x="0" y="994602"/>
                  </a:cubicBez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8924" tIns="309626" rIns="310059" bIns="309625" numCol="1" spcCol="1270" anchor="ctr" anchorCtr="0">
              <a:noAutofit/>
            </a:bodyPr>
            <a:lstStyle/>
            <a:p>
              <a:pPr marL="0" lvl="0" indent="0" algn="ctr" defTabSz="889000">
                <a:lnSpc>
                  <a:spcPct val="90000"/>
                </a:lnSpc>
                <a:spcBef>
                  <a:spcPct val="0"/>
                </a:spcBef>
                <a:spcAft>
                  <a:spcPct val="35000"/>
                </a:spcAft>
                <a:buNone/>
              </a:pPr>
              <a:r>
                <a:rPr lang="ar-BH" kern="1200" dirty="0">
                  <a:latin typeface="Sakkal Majalla" panose="02000000000000000000" pitchFamily="2" charset="-78"/>
                  <a:cs typeface="Sakkal Majalla" panose="02000000000000000000" pitchFamily="2" charset="-78"/>
                </a:rPr>
                <a:t>المحافظة على الأصناف البحرينية ذات القيمة الاقتصادية</a:t>
              </a:r>
              <a:endParaRPr lang="en-GB" kern="1200" dirty="0">
                <a:latin typeface="Sakkal Majalla" panose="02000000000000000000" pitchFamily="2" charset="-78"/>
                <a:cs typeface="Sakkal Majalla" panose="02000000000000000000" pitchFamily="2" charset="-78"/>
              </a:endParaRPr>
            </a:p>
          </p:txBody>
        </p:sp>
      </p:grpSp>
      <p:cxnSp>
        <p:nvCxnSpPr>
          <p:cNvPr id="7" name="Straight Connector 6">
            <a:extLst>
              <a:ext uri="{FF2B5EF4-FFF2-40B4-BE49-F238E27FC236}">
                <a16:creationId xmlns:a16="http://schemas.microsoft.com/office/drawing/2014/main" id="{DF422163-C513-4DD2-8BF8-29535D80302F}"/>
              </a:ext>
            </a:extLst>
          </p:cNvPr>
          <p:cNvCxnSpPr/>
          <p:nvPr/>
        </p:nvCxnSpPr>
        <p:spPr>
          <a:xfrm flipV="1">
            <a:off x="1149731" y="2807018"/>
            <a:ext cx="9945189" cy="60960"/>
          </a:xfrm>
          <a:prstGeom prst="line">
            <a:avLst/>
          </a:prstGeom>
          <a:ln/>
        </p:spPr>
        <p:style>
          <a:lnRef idx="1">
            <a:schemeClr val="accent4"/>
          </a:lnRef>
          <a:fillRef idx="0">
            <a:schemeClr val="accent4"/>
          </a:fillRef>
          <a:effectRef idx="0">
            <a:schemeClr val="accent4"/>
          </a:effectRef>
          <a:fontRef idx="minor">
            <a:schemeClr val="tx1"/>
          </a:fontRef>
        </p:style>
      </p:cxnSp>
      <p:sp>
        <p:nvSpPr>
          <p:cNvPr id="53" name="TextBox 52">
            <a:extLst>
              <a:ext uri="{FF2B5EF4-FFF2-40B4-BE49-F238E27FC236}">
                <a16:creationId xmlns:a16="http://schemas.microsoft.com/office/drawing/2014/main" id="{1FA99E77-8550-46A2-9CB8-F2FEF02E3E3F}"/>
              </a:ext>
            </a:extLst>
          </p:cNvPr>
          <p:cNvSpPr txBox="1"/>
          <p:nvPr/>
        </p:nvSpPr>
        <p:spPr>
          <a:xfrm>
            <a:off x="10593682" y="1373188"/>
            <a:ext cx="1240911" cy="461665"/>
          </a:xfrm>
          <a:prstGeom prst="rect">
            <a:avLst/>
          </a:prstGeom>
          <a:solidFill>
            <a:srgbClr val="2E394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r>
              <a:rPr lang="ar-BH" sz="2400" b="1" dirty="0">
                <a:solidFill>
                  <a:schemeClr val="bg1"/>
                </a:solidFill>
              </a:rPr>
              <a:t>الاهداف</a:t>
            </a:r>
            <a:endParaRPr lang="en-US" sz="2400" dirty="0">
              <a:solidFill>
                <a:schemeClr val="bg1"/>
              </a:solidFill>
            </a:endParaRPr>
          </a:p>
        </p:txBody>
      </p:sp>
      <p:sp>
        <p:nvSpPr>
          <p:cNvPr id="54" name="TextBox 53">
            <a:extLst>
              <a:ext uri="{FF2B5EF4-FFF2-40B4-BE49-F238E27FC236}">
                <a16:creationId xmlns:a16="http://schemas.microsoft.com/office/drawing/2014/main" id="{4E786A97-0351-43AD-893E-EA0BF3FF2958}"/>
              </a:ext>
            </a:extLst>
          </p:cNvPr>
          <p:cNvSpPr txBox="1"/>
          <p:nvPr/>
        </p:nvSpPr>
        <p:spPr>
          <a:xfrm>
            <a:off x="10604618" y="2965875"/>
            <a:ext cx="1240911" cy="461665"/>
          </a:xfrm>
          <a:prstGeom prst="rect">
            <a:avLst/>
          </a:prstGeom>
          <a:solidFill>
            <a:srgbClr val="2E394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r>
              <a:rPr lang="ar-BH" sz="2400" b="1" dirty="0">
                <a:solidFill>
                  <a:schemeClr val="bg1"/>
                </a:solidFill>
              </a:rPr>
              <a:t>البرامج</a:t>
            </a:r>
            <a:endParaRPr lang="en-US" sz="2400" dirty="0">
              <a:solidFill>
                <a:schemeClr val="bg1"/>
              </a:solidFill>
            </a:endParaRPr>
          </a:p>
        </p:txBody>
      </p:sp>
      <p:pic>
        <p:nvPicPr>
          <p:cNvPr id="44" name="Picture 43" descr="A picture containing text&#10;&#10;Description automatically generated">
            <a:extLst>
              <a:ext uri="{FF2B5EF4-FFF2-40B4-BE49-F238E27FC236}">
                <a16:creationId xmlns:a16="http://schemas.microsoft.com/office/drawing/2014/main" id="{B4CC0064-848C-406D-835B-98FAE0DCEFC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29204" y="0"/>
            <a:ext cx="1333134" cy="624334"/>
          </a:xfrm>
          <a:prstGeom prst="rect">
            <a:avLst/>
          </a:prstGeom>
        </p:spPr>
      </p:pic>
    </p:spTree>
    <p:extLst>
      <p:ext uri="{BB962C8B-B14F-4D97-AF65-F5344CB8AC3E}">
        <p14:creationId xmlns:p14="http://schemas.microsoft.com/office/powerpoint/2010/main" val="4117627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5D16D80-157D-4C5C-B8C1-40F8F0CD103D}"/>
              </a:ext>
            </a:extLst>
          </p:cNvPr>
          <p:cNvSpPr/>
          <p:nvPr/>
        </p:nvSpPr>
        <p:spPr>
          <a:xfrm>
            <a:off x="6420683" y="3741790"/>
            <a:ext cx="914400" cy="7377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E7550217-8883-4C20-9D0D-B0097D1262FF}"/>
              </a:ext>
            </a:extLst>
          </p:cNvPr>
          <p:cNvSpPr/>
          <p:nvPr/>
        </p:nvSpPr>
        <p:spPr>
          <a:xfrm>
            <a:off x="6420683" y="4858688"/>
            <a:ext cx="914400" cy="7377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4" name="Slide Number Placeholder 3">
            <a:extLst>
              <a:ext uri="{FF2B5EF4-FFF2-40B4-BE49-F238E27FC236}">
                <a16:creationId xmlns:a16="http://schemas.microsoft.com/office/drawing/2014/main" id="{AB50EB6A-EEEC-45F2-B18B-72B329185268}"/>
              </a:ext>
            </a:extLst>
          </p:cNvPr>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19</a:t>
            </a:fld>
            <a:endParaRPr lang="ar-BH" dirty="0">
              <a:solidFill>
                <a:prstClr val="black">
                  <a:lumMod val="85000"/>
                  <a:lumOff val="15000"/>
                </a:prstClr>
              </a:solidFill>
            </a:endParaRPr>
          </a:p>
        </p:txBody>
      </p:sp>
      <p:cxnSp>
        <p:nvCxnSpPr>
          <p:cNvPr id="13" name="Straight Connector 12">
            <a:extLst>
              <a:ext uri="{FF2B5EF4-FFF2-40B4-BE49-F238E27FC236}">
                <a16:creationId xmlns:a16="http://schemas.microsoft.com/office/drawing/2014/main" id="{3740C274-9637-4F3B-82C7-BEE3916191DA}"/>
              </a:ext>
            </a:extLst>
          </p:cNvPr>
          <p:cNvCxnSpPr>
            <a:cxnSpLocks/>
          </p:cNvCxnSpPr>
          <p:nvPr/>
        </p:nvCxnSpPr>
        <p:spPr>
          <a:xfrm>
            <a:off x="17015" y="639703"/>
            <a:ext cx="12137987" cy="0"/>
          </a:xfrm>
          <a:prstGeom prst="line">
            <a:avLst/>
          </a:prstGeom>
          <a:ln w="38100">
            <a:solidFill>
              <a:srgbClr val="C3AA6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0D7F29-0026-4982-B059-99DE7D9D0C1E}"/>
              </a:ext>
            </a:extLst>
          </p:cNvPr>
          <p:cNvSpPr/>
          <p:nvPr/>
        </p:nvSpPr>
        <p:spPr>
          <a:xfrm>
            <a:off x="17015" y="129659"/>
            <a:ext cx="2108269" cy="369332"/>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endParaRPr lang="en-US" b="1" dirty="0">
              <a:latin typeface="Sakkal Majalla" panose="02000000000000000000" pitchFamily="2" charset="-78"/>
              <a:cs typeface="Sakkal Majalla" panose="02000000000000000000" pitchFamily="2" charset="-78"/>
            </a:endParaRPr>
          </a:p>
        </p:txBody>
      </p:sp>
      <p:cxnSp>
        <p:nvCxnSpPr>
          <p:cNvPr id="16" name="Straight Connector 15">
            <a:extLst>
              <a:ext uri="{FF2B5EF4-FFF2-40B4-BE49-F238E27FC236}">
                <a16:creationId xmlns:a16="http://schemas.microsoft.com/office/drawing/2014/main" id="{BC5CD6CF-39BF-4882-BBD4-39FD9C57D5F6}"/>
              </a:ext>
            </a:extLst>
          </p:cNvPr>
          <p:cNvCxnSpPr/>
          <p:nvPr/>
        </p:nvCxnSpPr>
        <p:spPr>
          <a:xfrm>
            <a:off x="2257425" y="38662"/>
            <a:ext cx="0" cy="551326"/>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sp>
        <p:nvSpPr>
          <p:cNvPr id="10" name="TextBox 9">
            <a:extLst>
              <a:ext uri="{FF2B5EF4-FFF2-40B4-BE49-F238E27FC236}">
                <a16:creationId xmlns:a16="http://schemas.microsoft.com/office/drawing/2014/main" id="{8E50A541-5EF6-4EFB-B7E4-4FF75739FBAC}"/>
              </a:ext>
            </a:extLst>
          </p:cNvPr>
          <p:cNvSpPr txBox="1"/>
          <p:nvPr/>
        </p:nvSpPr>
        <p:spPr>
          <a:xfrm>
            <a:off x="5750391" y="136522"/>
            <a:ext cx="6112276" cy="446276"/>
          </a:xfrm>
          <a:prstGeom prst="rect">
            <a:avLst/>
          </a:prstGeom>
          <a:noFill/>
        </p:spPr>
        <p:txBody>
          <a:bodyPr wrap="square">
            <a:spAutoFit/>
          </a:bodyPr>
          <a:lstStyle/>
          <a:p>
            <a:pPr marL="0" marR="0" algn="r" rtl="1">
              <a:lnSpc>
                <a:spcPct val="115000"/>
              </a:lnSpc>
              <a:spcBef>
                <a:spcPts val="1800"/>
              </a:spcBef>
              <a:spcAft>
                <a:spcPts val="200"/>
              </a:spcAft>
            </a:pPr>
            <a:r>
              <a:rPr lang="ar-BH" sz="2000" b="1" kern="0" dirty="0">
                <a:solidFill>
                  <a:srgbClr val="C00000"/>
                </a:solidFill>
                <a:effectLst/>
                <a:latin typeface="Sakkal Majalla" panose="02000000000000000000" pitchFamily="2" charset="-78"/>
                <a:ea typeface="Times New Roman" panose="02020603050405020304" pitchFamily="18" charset="0"/>
                <a:cs typeface="Sakkal Majalla" panose="02000000000000000000" pitchFamily="2" charset="-78"/>
              </a:rPr>
              <a:t>السلامة والرقابة الغذائية</a:t>
            </a:r>
            <a:endParaRPr lang="en-US" sz="2000" b="1" kern="0" dirty="0">
              <a:solidFill>
                <a:srgbClr val="C00000"/>
              </a:solidFill>
              <a:effectLst/>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12" name="Rectangle 11">
            <a:extLst>
              <a:ext uri="{FF2B5EF4-FFF2-40B4-BE49-F238E27FC236}">
                <a16:creationId xmlns:a16="http://schemas.microsoft.com/office/drawing/2014/main" id="{9E6581E7-9756-4745-A8D1-6B39D75DD87C}"/>
              </a:ext>
            </a:extLst>
          </p:cNvPr>
          <p:cNvSpPr/>
          <p:nvPr/>
        </p:nvSpPr>
        <p:spPr>
          <a:xfrm>
            <a:off x="10496833" y="4818258"/>
            <a:ext cx="914400" cy="7377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E339654-FFCE-4215-AFCF-58270EAC84D3}"/>
              </a:ext>
            </a:extLst>
          </p:cNvPr>
          <p:cNvSpPr/>
          <p:nvPr/>
        </p:nvSpPr>
        <p:spPr>
          <a:xfrm>
            <a:off x="10470706" y="3740593"/>
            <a:ext cx="914400" cy="7377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869A5348-491C-48CB-8311-4666BBE8AD12}"/>
              </a:ext>
            </a:extLst>
          </p:cNvPr>
          <p:cNvSpPr/>
          <p:nvPr/>
        </p:nvSpPr>
        <p:spPr>
          <a:xfrm>
            <a:off x="10449097" y="2655964"/>
            <a:ext cx="914400" cy="7377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21" name="TextBox 20">
            <a:extLst>
              <a:ext uri="{FF2B5EF4-FFF2-40B4-BE49-F238E27FC236}">
                <a16:creationId xmlns:a16="http://schemas.microsoft.com/office/drawing/2014/main" id="{8425BBC9-80C2-45F9-917D-F7E41C4BD79C}"/>
              </a:ext>
            </a:extLst>
          </p:cNvPr>
          <p:cNvSpPr txBox="1"/>
          <p:nvPr/>
        </p:nvSpPr>
        <p:spPr>
          <a:xfrm>
            <a:off x="7539302" y="2636141"/>
            <a:ext cx="2571898" cy="830997"/>
          </a:xfrm>
          <a:prstGeom prst="rect">
            <a:avLst/>
          </a:prstGeom>
          <a:noFill/>
        </p:spPr>
        <p:txBody>
          <a:bodyPr wrap="square" rtlCol="0">
            <a:spAutoFit/>
          </a:bodyPr>
          <a:lstStyle/>
          <a:p>
            <a:pPr algn="r" rtl="1"/>
            <a:r>
              <a:rPr lang="ar-BH" sz="2400" b="1" dirty="0">
                <a:latin typeface="Sakkal Majalla" panose="02000000000000000000" pitchFamily="2" charset="-78"/>
                <a:cs typeface="Sakkal Majalla" panose="02000000000000000000" pitchFamily="2" charset="-78"/>
              </a:rPr>
              <a:t>الاحياء الدقيقة (غير الممرضة)</a:t>
            </a:r>
            <a:endParaRPr lang="en-GB" sz="2400" b="1" dirty="0">
              <a:latin typeface="Sakkal Majalla" panose="02000000000000000000" pitchFamily="2" charset="-78"/>
              <a:cs typeface="Sakkal Majalla" panose="02000000000000000000" pitchFamily="2" charset="-78"/>
            </a:endParaRPr>
          </a:p>
        </p:txBody>
      </p:sp>
      <p:sp>
        <p:nvSpPr>
          <p:cNvPr id="23" name="TextBox 22">
            <a:extLst>
              <a:ext uri="{FF2B5EF4-FFF2-40B4-BE49-F238E27FC236}">
                <a16:creationId xmlns:a16="http://schemas.microsoft.com/office/drawing/2014/main" id="{2D0610A5-D282-4F0B-919E-31D9356BD39A}"/>
              </a:ext>
            </a:extLst>
          </p:cNvPr>
          <p:cNvSpPr txBox="1"/>
          <p:nvPr/>
        </p:nvSpPr>
        <p:spPr>
          <a:xfrm>
            <a:off x="7754542" y="3929110"/>
            <a:ext cx="2571898" cy="461665"/>
          </a:xfrm>
          <a:prstGeom prst="rect">
            <a:avLst/>
          </a:prstGeom>
          <a:noFill/>
        </p:spPr>
        <p:txBody>
          <a:bodyPr wrap="square" rtlCol="0">
            <a:spAutoFit/>
          </a:bodyPr>
          <a:lstStyle/>
          <a:p>
            <a:pPr algn="r" rtl="1"/>
            <a:r>
              <a:rPr lang="ar-BH" sz="2400" b="1" dirty="0">
                <a:latin typeface="Sakkal Majalla" panose="02000000000000000000" pitchFamily="2" charset="-78"/>
                <a:cs typeface="Sakkal Majalla" panose="02000000000000000000" pitchFamily="2" charset="-78"/>
              </a:rPr>
              <a:t>الأحياء الدقيقة (الممرضة)</a:t>
            </a:r>
            <a:endParaRPr lang="en-GB" sz="2400" b="1" dirty="0">
              <a:latin typeface="Sakkal Majalla" panose="02000000000000000000" pitchFamily="2" charset="-78"/>
              <a:cs typeface="Sakkal Majalla" panose="02000000000000000000" pitchFamily="2" charset="-78"/>
            </a:endParaRPr>
          </a:p>
        </p:txBody>
      </p:sp>
      <p:sp>
        <p:nvSpPr>
          <p:cNvPr id="25" name="TextBox 24">
            <a:extLst>
              <a:ext uri="{FF2B5EF4-FFF2-40B4-BE49-F238E27FC236}">
                <a16:creationId xmlns:a16="http://schemas.microsoft.com/office/drawing/2014/main" id="{31FFE76B-30B5-4A93-A3AC-023B9E39D39F}"/>
              </a:ext>
            </a:extLst>
          </p:cNvPr>
          <p:cNvSpPr txBox="1"/>
          <p:nvPr/>
        </p:nvSpPr>
        <p:spPr>
          <a:xfrm>
            <a:off x="7749099" y="4955389"/>
            <a:ext cx="2571898" cy="461665"/>
          </a:xfrm>
          <a:prstGeom prst="rect">
            <a:avLst/>
          </a:prstGeom>
          <a:noFill/>
        </p:spPr>
        <p:txBody>
          <a:bodyPr wrap="square" rtlCol="0">
            <a:spAutoFit/>
          </a:bodyPr>
          <a:lstStyle/>
          <a:p>
            <a:pPr algn="r" rtl="1"/>
            <a:r>
              <a:rPr lang="ar-BH" sz="2400" b="1" dirty="0">
                <a:latin typeface="Sakkal Majalla" panose="02000000000000000000" pitchFamily="2" charset="-78"/>
                <a:cs typeface="Sakkal Majalla" panose="02000000000000000000" pitchFamily="2" charset="-78"/>
              </a:rPr>
              <a:t>الكيمياء الحيوية</a:t>
            </a:r>
            <a:endParaRPr lang="en-GB" sz="2400" b="1" dirty="0">
              <a:latin typeface="Sakkal Majalla" panose="02000000000000000000" pitchFamily="2" charset="-78"/>
              <a:cs typeface="Sakkal Majalla" panose="02000000000000000000" pitchFamily="2" charset="-78"/>
            </a:endParaRPr>
          </a:p>
        </p:txBody>
      </p:sp>
      <p:pic>
        <p:nvPicPr>
          <p:cNvPr id="9" name="Graphic 8" descr="Open hand with plant outline">
            <a:extLst>
              <a:ext uri="{FF2B5EF4-FFF2-40B4-BE49-F238E27FC236}">
                <a16:creationId xmlns:a16="http://schemas.microsoft.com/office/drawing/2014/main" id="{29CA75DC-F4DF-41F5-B1A0-4DE80FECB5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9021" y="4858690"/>
            <a:ext cx="737723" cy="737723"/>
          </a:xfrm>
          <a:prstGeom prst="rect">
            <a:avLst/>
          </a:prstGeom>
        </p:spPr>
      </p:pic>
      <p:sp>
        <p:nvSpPr>
          <p:cNvPr id="46" name="Rectangle 45">
            <a:extLst>
              <a:ext uri="{FF2B5EF4-FFF2-40B4-BE49-F238E27FC236}">
                <a16:creationId xmlns:a16="http://schemas.microsoft.com/office/drawing/2014/main" id="{1E9F566C-38D6-4B49-AA54-70DC6A109D1B}"/>
              </a:ext>
            </a:extLst>
          </p:cNvPr>
          <p:cNvSpPr/>
          <p:nvPr/>
        </p:nvSpPr>
        <p:spPr>
          <a:xfrm>
            <a:off x="10449097" y="1547761"/>
            <a:ext cx="914400" cy="7377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47" name="TextBox 46">
            <a:extLst>
              <a:ext uri="{FF2B5EF4-FFF2-40B4-BE49-F238E27FC236}">
                <a16:creationId xmlns:a16="http://schemas.microsoft.com/office/drawing/2014/main" id="{9CF32A6F-992E-45B7-BEC0-C83233F4432F}"/>
              </a:ext>
            </a:extLst>
          </p:cNvPr>
          <p:cNvSpPr txBox="1"/>
          <p:nvPr/>
        </p:nvSpPr>
        <p:spPr>
          <a:xfrm>
            <a:off x="7672980" y="1727459"/>
            <a:ext cx="2571898" cy="461665"/>
          </a:xfrm>
          <a:prstGeom prst="rect">
            <a:avLst/>
          </a:prstGeom>
          <a:noFill/>
        </p:spPr>
        <p:txBody>
          <a:bodyPr wrap="square" rtlCol="0">
            <a:spAutoFit/>
          </a:bodyPr>
          <a:lstStyle/>
          <a:p>
            <a:pPr algn="r" rtl="1"/>
            <a:r>
              <a:rPr lang="ar-BH" sz="2400" b="1" dirty="0">
                <a:latin typeface="Sakkal Majalla" panose="02000000000000000000" pitchFamily="2" charset="-78"/>
                <a:cs typeface="Sakkal Majalla" panose="02000000000000000000" pitchFamily="2" charset="-78"/>
              </a:rPr>
              <a:t>السلامة الغذائية</a:t>
            </a:r>
            <a:endParaRPr lang="en-GB" sz="2400" b="1" dirty="0">
              <a:latin typeface="Sakkal Majalla" panose="02000000000000000000" pitchFamily="2" charset="-78"/>
              <a:cs typeface="Sakkal Majalla" panose="02000000000000000000" pitchFamily="2" charset="-78"/>
            </a:endParaRPr>
          </a:p>
        </p:txBody>
      </p:sp>
      <p:sp>
        <p:nvSpPr>
          <p:cNvPr id="48" name="Rectangle 47">
            <a:extLst>
              <a:ext uri="{FF2B5EF4-FFF2-40B4-BE49-F238E27FC236}">
                <a16:creationId xmlns:a16="http://schemas.microsoft.com/office/drawing/2014/main" id="{56F24CAC-D1E9-49D6-A9E8-A0024498E490}"/>
              </a:ext>
            </a:extLst>
          </p:cNvPr>
          <p:cNvSpPr/>
          <p:nvPr/>
        </p:nvSpPr>
        <p:spPr>
          <a:xfrm>
            <a:off x="6420683" y="1565408"/>
            <a:ext cx="914400" cy="7377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586D8857-D5F6-4E07-BAC5-3549373F5D0B}"/>
              </a:ext>
            </a:extLst>
          </p:cNvPr>
          <p:cNvSpPr/>
          <p:nvPr/>
        </p:nvSpPr>
        <p:spPr>
          <a:xfrm>
            <a:off x="6420683" y="2624892"/>
            <a:ext cx="914400" cy="7377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52" name="TextBox 51">
            <a:extLst>
              <a:ext uri="{FF2B5EF4-FFF2-40B4-BE49-F238E27FC236}">
                <a16:creationId xmlns:a16="http://schemas.microsoft.com/office/drawing/2014/main" id="{1EB30077-CBC4-432E-B711-88807304E72B}"/>
              </a:ext>
            </a:extLst>
          </p:cNvPr>
          <p:cNvSpPr txBox="1"/>
          <p:nvPr/>
        </p:nvSpPr>
        <p:spPr>
          <a:xfrm>
            <a:off x="3932136" y="1583869"/>
            <a:ext cx="2250366" cy="830997"/>
          </a:xfrm>
          <a:prstGeom prst="rect">
            <a:avLst/>
          </a:prstGeom>
          <a:noFill/>
        </p:spPr>
        <p:txBody>
          <a:bodyPr wrap="square" rtlCol="0">
            <a:spAutoFit/>
          </a:bodyPr>
          <a:lstStyle/>
          <a:p>
            <a:pPr algn="r" rtl="1"/>
            <a:r>
              <a:rPr lang="ar-BH" sz="2400" b="1" dirty="0">
                <a:latin typeface="Sakkal Majalla" panose="02000000000000000000" pitchFamily="2" charset="-78"/>
                <a:cs typeface="Sakkal Majalla" panose="02000000000000000000" pitchFamily="2" charset="-78"/>
              </a:rPr>
              <a:t>تحليل الأسمدة ومحسنات التربة</a:t>
            </a:r>
            <a:endParaRPr lang="en-GB" sz="2400" b="1" dirty="0">
              <a:latin typeface="Sakkal Majalla" panose="02000000000000000000" pitchFamily="2" charset="-78"/>
              <a:cs typeface="Sakkal Majalla" panose="02000000000000000000" pitchFamily="2" charset="-78"/>
            </a:endParaRPr>
          </a:p>
        </p:txBody>
      </p:sp>
      <p:sp>
        <p:nvSpPr>
          <p:cNvPr id="53" name="TextBox 52">
            <a:extLst>
              <a:ext uri="{FF2B5EF4-FFF2-40B4-BE49-F238E27FC236}">
                <a16:creationId xmlns:a16="http://schemas.microsoft.com/office/drawing/2014/main" id="{62A0E4AF-D14C-435B-9BDD-1ECAFD1A5008}"/>
              </a:ext>
            </a:extLst>
          </p:cNvPr>
          <p:cNvSpPr txBox="1"/>
          <p:nvPr/>
        </p:nvSpPr>
        <p:spPr>
          <a:xfrm>
            <a:off x="3409622" y="2668563"/>
            <a:ext cx="2849080" cy="830997"/>
          </a:xfrm>
          <a:prstGeom prst="rect">
            <a:avLst/>
          </a:prstGeom>
          <a:noFill/>
        </p:spPr>
        <p:txBody>
          <a:bodyPr wrap="square" rtlCol="0">
            <a:spAutoFit/>
          </a:bodyPr>
          <a:lstStyle/>
          <a:p>
            <a:pPr algn="r" rtl="1"/>
            <a:r>
              <a:rPr lang="ar-BH" sz="2400" b="1" dirty="0">
                <a:latin typeface="Sakkal Majalla" panose="02000000000000000000" pitchFamily="2" charset="-78"/>
                <a:cs typeface="Sakkal Majalla" panose="02000000000000000000" pitchFamily="2" charset="-78"/>
              </a:rPr>
              <a:t>التحليل الحيوي الجزيئي للمواد الغذائية</a:t>
            </a:r>
            <a:endParaRPr lang="en-GB" sz="2400" b="1" dirty="0">
              <a:latin typeface="Sakkal Majalla" panose="02000000000000000000" pitchFamily="2" charset="-78"/>
              <a:cs typeface="Sakkal Majalla" panose="02000000000000000000" pitchFamily="2" charset="-78"/>
            </a:endParaRPr>
          </a:p>
        </p:txBody>
      </p:sp>
      <p:sp>
        <p:nvSpPr>
          <p:cNvPr id="54" name="TextBox 53">
            <a:extLst>
              <a:ext uri="{FF2B5EF4-FFF2-40B4-BE49-F238E27FC236}">
                <a16:creationId xmlns:a16="http://schemas.microsoft.com/office/drawing/2014/main" id="{A32FC927-062C-4CD3-8CD2-9B528301455B}"/>
              </a:ext>
            </a:extLst>
          </p:cNvPr>
          <p:cNvSpPr txBox="1"/>
          <p:nvPr/>
        </p:nvSpPr>
        <p:spPr>
          <a:xfrm>
            <a:off x="3409622" y="3867860"/>
            <a:ext cx="2849080" cy="461665"/>
          </a:xfrm>
          <a:prstGeom prst="rect">
            <a:avLst/>
          </a:prstGeom>
          <a:noFill/>
        </p:spPr>
        <p:txBody>
          <a:bodyPr wrap="square" rtlCol="0">
            <a:spAutoFit/>
          </a:bodyPr>
          <a:lstStyle/>
          <a:p>
            <a:pPr algn="r" rtl="1"/>
            <a:r>
              <a:rPr lang="ar-BH" sz="2400" b="1" dirty="0">
                <a:latin typeface="Sakkal Majalla" panose="02000000000000000000" pitchFamily="2" charset="-78"/>
                <a:cs typeface="Sakkal Majalla" panose="02000000000000000000" pitchFamily="2" charset="-78"/>
              </a:rPr>
              <a:t>تحليل متبقيات المبيدات</a:t>
            </a:r>
            <a:endParaRPr lang="en-GB" sz="2400" b="1" dirty="0">
              <a:latin typeface="Sakkal Majalla" panose="02000000000000000000" pitchFamily="2" charset="-78"/>
              <a:cs typeface="Sakkal Majalla" panose="02000000000000000000" pitchFamily="2" charset="-78"/>
            </a:endParaRPr>
          </a:p>
        </p:txBody>
      </p:sp>
      <p:sp>
        <p:nvSpPr>
          <p:cNvPr id="55" name="TextBox 54">
            <a:extLst>
              <a:ext uri="{FF2B5EF4-FFF2-40B4-BE49-F238E27FC236}">
                <a16:creationId xmlns:a16="http://schemas.microsoft.com/office/drawing/2014/main" id="{AC6946CA-BE9B-471C-B1BB-54F6D0E0D6B6}"/>
              </a:ext>
            </a:extLst>
          </p:cNvPr>
          <p:cNvSpPr txBox="1"/>
          <p:nvPr/>
        </p:nvSpPr>
        <p:spPr>
          <a:xfrm>
            <a:off x="3333422" y="4807026"/>
            <a:ext cx="2849080" cy="461665"/>
          </a:xfrm>
          <a:prstGeom prst="rect">
            <a:avLst/>
          </a:prstGeom>
          <a:noFill/>
        </p:spPr>
        <p:txBody>
          <a:bodyPr wrap="square" rtlCol="0">
            <a:spAutoFit/>
          </a:bodyPr>
          <a:lstStyle/>
          <a:p>
            <a:pPr algn="r" rtl="1"/>
            <a:r>
              <a:rPr lang="ar-BH" sz="2400" b="1" dirty="0">
                <a:latin typeface="Sakkal Majalla" panose="02000000000000000000" pitchFamily="2" charset="-78"/>
                <a:cs typeface="Sakkal Majalla" panose="02000000000000000000" pitchFamily="2" charset="-78"/>
              </a:rPr>
              <a:t>المياه والتربة</a:t>
            </a:r>
            <a:endParaRPr lang="en-GB" sz="2400" b="1" dirty="0">
              <a:latin typeface="Sakkal Majalla" panose="02000000000000000000" pitchFamily="2" charset="-78"/>
              <a:cs typeface="Sakkal Majalla" panose="02000000000000000000" pitchFamily="2" charset="-78"/>
            </a:endParaRPr>
          </a:p>
        </p:txBody>
      </p:sp>
      <p:pic>
        <p:nvPicPr>
          <p:cNvPr id="8" name="Graphic 7" descr="Food Safety outline">
            <a:extLst>
              <a:ext uri="{FF2B5EF4-FFF2-40B4-BE49-F238E27FC236}">
                <a16:creationId xmlns:a16="http://schemas.microsoft.com/office/drawing/2014/main" id="{8AB93396-2DD9-4168-9C66-FD8FD7B146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7254" y="1562570"/>
            <a:ext cx="643418" cy="643418"/>
          </a:xfrm>
          <a:prstGeom prst="rect">
            <a:avLst/>
          </a:prstGeom>
        </p:spPr>
      </p:pic>
      <p:pic>
        <p:nvPicPr>
          <p:cNvPr id="34" name="Graphic 33" descr="Petri Dish outline">
            <a:extLst>
              <a:ext uri="{FF2B5EF4-FFF2-40B4-BE49-F238E27FC236}">
                <a16:creationId xmlns:a16="http://schemas.microsoft.com/office/drawing/2014/main" id="{B1005FBC-DD04-4D98-B517-F900B043CE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20892" y="2624503"/>
            <a:ext cx="782652" cy="782652"/>
          </a:xfrm>
          <a:prstGeom prst="rect">
            <a:avLst/>
          </a:prstGeom>
        </p:spPr>
      </p:pic>
      <p:pic>
        <p:nvPicPr>
          <p:cNvPr id="57" name="Graphic 56" descr="Seed Packet outline">
            <a:extLst>
              <a:ext uri="{FF2B5EF4-FFF2-40B4-BE49-F238E27FC236}">
                <a16:creationId xmlns:a16="http://schemas.microsoft.com/office/drawing/2014/main" id="{AD32418E-2A68-44BA-8504-B036D8B5B8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05623" y="1717340"/>
            <a:ext cx="509163" cy="509163"/>
          </a:xfrm>
          <a:prstGeom prst="rect">
            <a:avLst/>
          </a:prstGeom>
        </p:spPr>
      </p:pic>
      <p:pic>
        <p:nvPicPr>
          <p:cNvPr id="59" name="Graphic 58" descr="Test tubes outline">
            <a:extLst>
              <a:ext uri="{FF2B5EF4-FFF2-40B4-BE49-F238E27FC236}">
                <a16:creationId xmlns:a16="http://schemas.microsoft.com/office/drawing/2014/main" id="{8F8A58D8-55A6-44E8-81D7-481CAC60806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32905" y="4843055"/>
            <a:ext cx="642256" cy="642256"/>
          </a:xfrm>
          <a:prstGeom prst="rect">
            <a:avLst/>
          </a:prstGeom>
        </p:spPr>
      </p:pic>
      <p:pic>
        <p:nvPicPr>
          <p:cNvPr id="61" name="Graphic 60" descr="Bug spray outline">
            <a:extLst>
              <a:ext uri="{FF2B5EF4-FFF2-40B4-BE49-F238E27FC236}">
                <a16:creationId xmlns:a16="http://schemas.microsoft.com/office/drawing/2014/main" id="{238D4302-C798-4A60-AB39-4F0B973019B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60357" y="3798845"/>
            <a:ext cx="599694" cy="599694"/>
          </a:xfrm>
          <a:prstGeom prst="rect">
            <a:avLst/>
          </a:prstGeom>
        </p:spPr>
      </p:pic>
      <p:pic>
        <p:nvPicPr>
          <p:cNvPr id="63" name="Picture 62">
            <a:extLst>
              <a:ext uri="{FF2B5EF4-FFF2-40B4-BE49-F238E27FC236}">
                <a16:creationId xmlns:a16="http://schemas.microsoft.com/office/drawing/2014/main" id="{180AA2A7-4C91-4A5C-BD3A-96ED7AF932FB}"/>
              </a:ext>
            </a:extLst>
          </p:cNvPr>
          <p:cNvPicPr>
            <a:picLocks noChangeAspect="1"/>
          </p:cNvPicPr>
          <p:nvPr/>
        </p:nvPicPr>
        <p:blipFill>
          <a:blip r:embed="rId15"/>
          <a:stretch>
            <a:fillRect/>
          </a:stretch>
        </p:blipFill>
        <p:spPr>
          <a:xfrm>
            <a:off x="401419" y="2441182"/>
            <a:ext cx="2924175" cy="2571750"/>
          </a:xfrm>
          <a:prstGeom prst="rect">
            <a:avLst/>
          </a:prstGeom>
        </p:spPr>
      </p:pic>
      <p:pic>
        <p:nvPicPr>
          <p:cNvPr id="37" name="Graphic 36" descr="Petri Dish outline">
            <a:extLst>
              <a:ext uri="{FF2B5EF4-FFF2-40B4-BE49-F238E27FC236}">
                <a16:creationId xmlns:a16="http://schemas.microsoft.com/office/drawing/2014/main" id="{72A057EB-43CB-4E48-8319-1CD33CCB073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flipV="1">
            <a:off x="10565819" y="3733819"/>
            <a:ext cx="737725" cy="737725"/>
          </a:xfrm>
          <a:prstGeom prst="rect">
            <a:avLst/>
          </a:prstGeom>
        </p:spPr>
      </p:pic>
      <p:pic>
        <p:nvPicPr>
          <p:cNvPr id="5128" name="Picture 8" descr="Double Helix png download - 800*640 - Free Transparent Dna png Download. -  CleanPNG / KissPNG">
            <a:extLst>
              <a:ext uri="{FF2B5EF4-FFF2-40B4-BE49-F238E27FC236}">
                <a16:creationId xmlns:a16="http://schemas.microsoft.com/office/drawing/2014/main" id="{F7EC6C3B-6D3B-4789-AC67-E8077F8ED8E1}"/>
              </a:ext>
            </a:extLst>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10000" b="90000" l="10000" r="90000">
                        <a14:foregroundMark x1="19444" y1="59219" x2="19444" y2="59219"/>
                        <a14:foregroundMark x1="24444" y1="66875" x2="24444" y2="66875"/>
                        <a14:foregroundMark x1="30444" y1="66094" x2="30444" y2="66094"/>
                        <a14:foregroundMark x1="33444" y1="73906" x2="33444" y2="73906"/>
                        <a14:foregroundMark x1="40556" y1="58594" x2="40556" y2="58594"/>
                        <a14:foregroundMark x1="44778" y1="53750" x2="44778" y2="53750"/>
                        <a14:foregroundMark x1="49778" y1="49531" x2="49778" y2="49531"/>
                        <a14:foregroundMark x1="54444" y1="43906" x2="54444" y2="43906"/>
                        <a14:foregroundMark x1="59778" y1="41719" x2="59778" y2="41719"/>
                        <a14:foregroundMark x1="66444" y1="27500" x2="66444" y2="27500"/>
                        <a14:foregroundMark x1="69222" y1="33594" x2="69222" y2="33594"/>
                        <a14:foregroundMark x1="74556" y1="29375" x2="74556" y2="29375"/>
                      </a14:backgroundRemoval>
                    </a14:imgEffect>
                  </a14:imgLayer>
                </a14:imgProps>
              </a:ext>
              <a:ext uri="{28A0092B-C50C-407E-A947-70E740481C1C}">
                <a14:useLocalDpi xmlns:a14="http://schemas.microsoft.com/office/drawing/2010/main" val="0"/>
              </a:ext>
            </a:extLst>
          </a:blip>
          <a:srcRect/>
          <a:stretch>
            <a:fillRect/>
          </a:stretch>
        </p:blipFill>
        <p:spPr bwMode="auto">
          <a:xfrm>
            <a:off x="6462921" y="2728127"/>
            <a:ext cx="826061" cy="587421"/>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74C28BED-1CF1-457C-8571-F9C3B1A52216}"/>
              </a:ext>
            </a:extLst>
          </p:cNvPr>
          <p:cNvSpPr txBox="1"/>
          <p:nvPr/>
        </p:nvSpPr>
        <p:spPr>
          <a:xfrm>
            <a:off x="9273529" y="774241"/>
            <a:ext cx="2137704" cy="461665"/>
          </a:xfrm>
          <a:prstGeom prst="rect">
            <a:avLst/>
          </a:prstGeom>
          <a:solidFill>
            <a:srgbClr val="2E3948"/>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rtl="1"/>
            <a:r>
              <a:rPr lang="ar-BH" sz="2400" b="1" dirty="0">
                <a:latin typeface="Sakkal Majalla" panose="02000000000000000000" pitchFamily="2" charset="-78"/>
                <a:cs typeface="Sakkal Majalla" panose="02000000000000000000" pitchFamily="2" charset="-78"/>
              </a:rPr>
              <a:t>التحاليل المخبرية</a:t>
            </a:r>
            <a:endParaRPr lang="en-US" sz="2400" dirty="0">
              <a:latin typeface="Sakkal Majalla" panose="02000000000000000000" pitchFamily="2" charset="-78"/>
              <a:cs typeface="Sakkal Majalla" panose="02000000000000000000" pitchFamily="2" charset="-78"/>
            </a:endParaRPr>
          </a:p>
        </p:txBody>
      </p:sp>
      <p:pic>
        <p:nvPicPr>
          <p:cNvPr id="35" name="Picture 34" descr="A picture containing text&#10;&#10;Description automatically generated">
            <a:extLst>
              <a:ext uri="{FF2B5EF4-FFF2-40B4-BE49-F238E27FC236}">
                <a16:creationId xmlns:a16="http://schemas.microsoft.com/office/drawing/2014/main" id="{8F1E899E-385F-455C-A48F-4F3D63FC782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329204" y="0"/>
            <a:ext cx="1333134" cy="624334"/>
          </a:xfrm>
          <a:prstGeom prst="rect">
            <a:avLst/>
          </a:prstGeom>
        </p:spPr>
      </p:pic>
    </p:spTree>
    <p:extLst>
      <p:ext uri="{BB962C8B-B14F-4D97-AF65-F5344CB8AC3E}">
        <p14:creationId xmlns:p14="http://schemas.microsoft.com/office/powerpoint/2010/main" val="322023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737EF0F-8E85-4731-AC67-FC3C926AC7E4}"/>
              </a:ext>
            </a:extLst>
          </p:cNvPr>
          <p:cNvSpPr/>
          <p:nvPr/>
        </p:nvSpPr>
        <p:spPr>
          <a:xfrm>
            <a:off x="6306316" y="5320571"/>
            <a:ext cx="1390556" cy="11303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1" name="Rectangle 20">
            <a:extLst>
              <a:ext uri="{FF2B5EF4-FFF2-40B4-BE49-F238E27FC236}">
                <a16:creationId xmlns:a16="http://schemas.microsoft.com/office/drawing/2014/main" id="{BE697D04-F72D-454D-81E3-A1EF44A00DF0}"/>
              </a:ext>
            </a:extLst>
          </p:cNvPr>
          <p:cNvSpPr/>
          <p:nvPr/>
        </p:nvSpPr>
        <p:spPr>
          <a:xfrm>
            <a:off x="6306316" y="3960156"/>
            <a:ext cx="1390556" cy="11303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2" name="Rectangle 21">
            <a:extLst>
              <a:ext uri="{FF2B5EF4-FFF2-40B4-BE49-F238E27FC236}">
                <a16:creationId xmlns:a16="http://schemas.microsoft.com/office/drawing/2014/main" id="{DA55D850-AF98-4B5C-B185-7AC2A1AB3FA4}"/>
              </a:ext>
            </a:extLst>
          </p:cNvPr>
          <p:cNvSpPr/>
          <p:nvPr/>
        </p:nvSpPr>
        <p:spPr>
          <a:xfrm>
            <a:off x="6306316" y="2599741"/>
            <a:ext cx="1390556" cy="11303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4" name="Slide Number Placeholder 3">
            <a:extLst>
              <a:ext uri="{FF2B5EF4-FFF2-40B4-BE49-F238E27FC236}">
                <a16:creationId xmlns:a16="http://schemas.microsoft.com/office/drawing/2014/main" id="{AB50EB6A-EEEC-45F2-B18B-72B329185268}"/>
              </a:ext>
            </a:extLst>
          </p:cNvPr>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2</a:t>
            </a:fld>
            <a:endParaRPr lang="ar-BH" dirty="0">
              <a:solidFill>
                <a:prstClr val="black">
                  <a:lumMod val="85000"/>
                  <a:lumOff val="15000"/>
                </a:prstClr>
              </a:solidFill>
            </a:endParaRPr>
          </a:p>
        </p:txBody>
      </p:sp>
      <p:cxnSp>
        <p:nvCxnSpPr>
          <p:cNvPr id="13" name="Straight Connector 12">
            <a:extLst>
              <a:ext uri="{FF2B5EF4-FFF2-40B4-BE49-F238E27FC236}">
                <a16:creationId xmlns:a16="http://schemas.microsoft.com/office/drawing/2014/main" id="{3740C274-9637-4F3B-82C7-BEE3916191DA}"/>
              </a:ext>
            </a:extLst>
          </p:cNvPr>
          <p:cNvCxnSpPr>
            <a:cxnSpLocks/>
          </p:cNvCxnSpPr>
          <p:nvPr/>
        </p:nvCxnSpPr>
        <p:spPr>
          <a:xfrm>
            <a:off x="17015" y="639703"/>
            <a:ext cx="12137987" cy="0"/>
          </a:xfrm>
          <a:prstGeom prst="line">
            <a:avLst/>
          </a:prstGeom>
          <a:ln w="38100">
            <a:solidFill>
              <a:srgbClr val="C3AA6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0D7F29-0026-4982-B059-99DE7D9D0C1E}"/>
              </a:ext>
            </a:extLst>
          </p:cNvPr>
          <p:cNvSpPr/>
          <p:nvPr/>
        </p:nvSpPr>
        <p:spPr>
          <a:xfrm>
            <a:off x="17015" y="129659"/>
            <a:ext cx="2108269" cy="369332"/>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endParaRPr lang="en-US" b="1" dirty="0">
              <a:latin typeface="Sakkal Majalla" panose="02000000000000000000" pitchFamily="2" charset="-78"/>
              <a:cs typeface="Sakkal Majalla" panose="02000000000000000000" pitchFamily="2" charset="-78"/>
            </a:endParaRPr>
          </a:p>
        </p:txBody>
      </p:sp>
      <p:cxnSp>
        <p:nvCxnSpPr>
          <p:cNvPr id="16" name="Straight Connector 15">
            <a:extLst>
              <a:ext uri="{FF2B5EF4-FFF2-40B4-BE49-F238E27FC236}">
                <a16:creationId xmlns:a16="http://schemas.microsoft.com/office/drawing/2014/main" id="{BC5CD6CF-39BF-4882-BBD4-39FD9C57D5F6}"/>
              </a:ext>
            </a:extLst>
          </p:cNvPr>
          <p:cNvCxnSpPr/>
          <p:nvPr/>
        </p:nvCxnSpPr>
        <p:spPr>
          <a:xfrm>
            <a:off x="2257425" y="38662"/>
            <a:ext cx="0" cy="551326"/>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sp>
        <p:nvSpPr>
          <p:cNvPr id="14" name="TextBox 13">
            <a:extLst>
              <a:ext uri="{FF2B5EF4-FFF2-40B4-BE49-F238E27FC236}">
                <a16:creationId xmlns:a16="http://schemas.microsoft.com/office/drawing/2014/main" id="{162F716A-0FCB-4722-A435-04A9236A0D71}"/>
              </a:ext>
            </a:extLst>
          </p:cNvPr>
          <p:cNvSpPr txBox="1"/>
          <p:nvPr/>
        </p:nvSpPr>
        <p:spPr>
          <a:xfrm>
            <a:off x="202044" y="984631"/>
            <a:ext cx="8156384" cy="1384995"/>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just" rtl="1">
              <a:spcBef>
                <a:spcPts val="0"/>
              </a:spcBef>
              <a:spcAft>
                <a:spcPts val="600"/>
              </a:spcAft>
            </a:pPr>
            <a:r>
              <a:rPr lang="ar-BH" sz="2800" b="1" dirty="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التوجيه الملكي السامي لحضرة صاحب الجلالة الملك حمد بن عيسى آل خليفة عاهل البلاد المفدى حفظه الله ورعاه خلال افتتاح دورة الانعقاد الثاني من الفصل التشريعي الخامس لمجلسي الشورى والنواب.</a:t>
            </a:r>
          </a:p>
        </p:txBody>
      </p:sp>
      <p:pic>
        <p:nvPicPr>
          <p:cNvPr id="5" name="Picture 4">
            <a:extLst>
              <a:ext uri="{FF2B5EF4-FFF2-40B4-BE49-F238E27FC236}">
                <a16:creationId xmlns:a16="http://schemas.microsoft.com/office/drawing/2014/main" id="{BCB4E098-51A9-4B10-B9FC-B8A7247D801F}"/>
              </a:ext>
            </a:extLst>
          </p:cNvPr>
          <p:cNvPicPr>
            <a:picLocks noChangeAspect="1"/>
          </p:cNvPicPr>
          <p:nvPr/>
        </p:nvPicPr>
        <p:blipFill>
          <a:blip r:embed="rId3"/>
          <a:stretch>
            <a:fillRect/>
          </a:stretch>
        </p:blipFill>
        <p:spPr>
          <a:xfrm>
            <a:off x="8325952" y="881065"/>
            <a:ext cx="3829050" cy="5657850"/>
          </a:xfrm>
          <a:prstGeom prst="rect">
            <a:avLst/>
          </a:prstGeom>
        </p:spPr>
      </p:pic>
      <p:pic>
        <p:nvPicPr>
          <p:cNvPr id="7" name="Graphic 6" descr="Users outline">
            <a:extLst>
              <a:ext uri="{FF2B5EF4-FFF2-40B4-BE49-F238E27FC236}">
                <a16:creationId xmlns:a16="http://schemas.microsoft.com/office/drawing/2014/main" id="{5A9FEE68-1412-498C-9EF6-080EC4F8BF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44394" y="2714553"/>
            <a:ext cx="914400" cy="914400"/>
          </a:xfrm>
          <a:prstGeom prst="rect">
            <a:avLst/>
          </a:prstGeom>
        </p:spPr>
      </p:pic>
      <p:pic>
        <p:nvPicPr>
          <p:cNvPr id="9" name="Graphic 8" descr="Plant With Roots outline">
            <a:extLst>
              <a:ext uri="{FF2B5EF4-FFF2-40B4-BE49-F238E27FC236}">
                <a16:creationId xmlns:a16="http://schemas.microsoft.com/office/drawing/2014/main" id="{E8EE8A80-ADCC-450C-B263-FE183B9B85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44394" y="4112556"/>
            <a:ext cx="914400" cy="914400"/>
          </a:xfrm>
          <a:prstGeom prst="rect">
            <a:avLst/>
          </a:prstGeom>
        </p:spPr>
      </p:pic>
      <p:pic>
        <p:nvPicPr>
          <p:cNvPr id="12" name="Graphic 11" descr="Farmer male outline">
            <a:extLst>
              <a:ext uri="{FF2B5EF4-FFF2-40B4-BE49-F238E27FC236}">
                <a16:creationId xmlns:a16="http://schemas.microsoft.com/office/drawing/2014/main" id="{2D2F7734-64AE-4D69-BF07-B8F21632B4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44394" y="5441953"/>
            <a:ext cx="914400" cy="914400"/>
          </a:xfrm>
          <a:prstGeom prst="rect">
            <a:avLst/>
          </a:prstGeom>
        </p:spPr>
      </p:pic>
      <p:cxnSp>
        <p:nvCxnSpPr>
          <p:cNvPr id="25" name="Straight Connector 24">
            <a:extLst>
              <a:ext uri="{FF2B5EF4-FFF2-40B4-BE49-F238E27FC236}">
                <a16:creationId xmlns:a16="http://schemas.microsoft.com/office/drawing/2014/main" id="{CEDF0DE3-3267-4773-8331-0E054C5E4BB3}"/>
              </a:ext>
            </a:extLst>
          </p:cNvPr>
          <p:cNvCxnSpPr>
            <a:cxnSpLocks/>
          </p:cNvCxnSpPr>
          <p:nvPr/>
        </p:nvCxnSpPr>
        <p:spPr>
          <a:xfrm>
            <a:off x="1376339" y="2369626"/>
            <a:ext cx="5807794" cy="2870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727BF47-4F52-4A67-8DC6-0B397F4184CF}"/>
              </a:ext>
            </a:extLst>
          </p:cNvPr>
          <p:cNvSpPr txBox="1"/>
          <p:nvPr/>
        </p:nvSpPr>
        <p:spPr>
          <a:xfrm>
            <a:off x="1557265" y="2844260"/>
            <a:ext cx="4013712" cy="954107"/>
          </a:xfrm>
          <a:prstGeom prst="rect">
            <a:avLst/>
          </a:prstGeom>
          <a:noFill/>
        </p:spPr>
        <p:txBody>
          <a:bodyPr wrap="square" rtlCol="0">
            <a:spAutoFit/>
          </a:bodyPr>
          <a:lstStyle/>
          <a:p>
            <a:pPr algn="r" rtl="1"/>
            <a:r>
              <a:rPr lang="ar-BH" sz="2800" b="1" dirty="0">
                <a:latin typeface="Sakkal Majalla" panose="02000000000000000000" pitchFamily="2" charset="-78"/>
                <a:cs typeface="Sakkal Majalla" panose="02000000000000000000" pitchFamily="2" charset="-78"/>
              </a:rPr>
              <a:t>تطوير القدرات الوطنية في مجال الصناعات الغذائية</a:t>
            </a:r>
            <a:endParaRPr lang="en-GB" sz="2800" b="1" dirty="0">
              <a:latin typeface="Sakkal Majalla" panose="02000000000000000000" pitchFamily="2" charset="-78"/>
              <a:cs typeface="Sakkal Majalla" panose="02000000000000000000" pitchFamily="2" charset="-78"/>
            </a:endParaRPr>
          </a:p>
        </p:txBody>
      </p:sp>
      <p:sp>
        <p:nvSpPr>
          <p:cNvPr id="29" name="TextBox 28">
            <a:extLst>
              <a:ext uri="{FF2B5EF4-FFF2-40B4-BE49-F238E27FC236}">
                <a16:creationId xmlns:a16="http://schemas.microsoft.com/office/drawing/2014/main" id="{AC12F632-FA8C-4673-A760-1C4DFC618A43}"/>
              </a:ext>
            </a:extLst>
          </p:cNvPr>
          <p:cNvSpPr txBox="1"/>
          <p:nvPr/>
        </p:nvSpPr>
        <p:spPr>
          <a:xfrm>
            <a:off x="2865364" y="4463453"/>
            <a:ext cx="2705613" cy="523220"/>
          </a:xfrm>
          <a:prstGeom prst="rect">
            <a:avLst/>
          </a:prstGeom>
          <a:noFill/>
        </p:spPr>
        <p:txBody>
          <a:bodyPr wrap="square" rtlCol="0">
            <a:spAutoFit/>
          </a:bodyPr>
          <a:lstStyle/>
          <a:p>
            <a:pPr algn="r" rtl="1"/>
            <a:r>
              <a:rPr lang="ar-BH" sz="2800" b="1" dirty="0">
                <a:latin typeface="Sakkal Majalla" panose="02000000000000000000" pitchFamily="2" charset="-78"/>
                <a:cs typeface="Sakkal Majalla" panose="02000000000000000000" pitchFamily="2" charset="-78"/>
              </a:rPr>
              <a:t>رفع نسبة الإنتاج المحلي</a:t>
            </a:r>
            <a:endParaRPr lang="en-GB" sz="2800" b="1" dirty="0">
              <a:latin typeface="Sakkal Majalla" panose="02000000000000000000" pitchFamily="2" charset="-78"/>
              <a:cs typeface="Sakkal Majalla" panose="02000000000000000000" pitchFamily="2" charset="-78"/>
            </a:endParaRPr>
          </a:p>
        </p:txBody>
      </p:sp>
      <p:sp>
        <p:nvSpPr>
          <p:cNvPr id="30" name="TextBox 29">
            <a:extLst>
              <a:ext uri="{FF2B5EF4-FFF2-40B4-BE49-F238E27FC236}">
                <a16:creationId xmlns:a16="http://schemas.microsoft.com/office/drawing/2014/main" id="{A64D12B3-A8FF-45F6-AEDA-B49CE5EBE5FC}"/>
              </a:ext>
            </a:extLst>
          </p:cNvPr>
          <p:cNvSpPr txBox="1"/>
          <p:nvPr/>
        </p:nvSpPr>
        <p:spPr>
          <a:xfrm>
            <a:off x="1939632" y="5681648"/>
            <a:ext cx="3810759" cy="523220"/>
          </a:xfrm>
          <a:prstGeom prst="rect">
            <a:avLst/>
          </a:prstGeom>
          <a:noFill/>
        </p:spPr>
        <p:txBody>
          <a:bodyPr wrap="square" rtlCol="0">
            <a:spAutoFit/>
          </a:bodyPr>
          <a:lstStyle/>
          <a:p>
            <a:pPr algn="r" rtl="1"/>
            <a:r>
              <a:rPr lang="ar-BH" sz="2800" b="1" dirty="0">
                <a:latin typeface="Sakkal Majalla" panose="02000000000000000000" pitchFamily="2" charset="-78"/>
                <a:cs typeface="Sakkal Majalla" panose="02000000000000000000" pitchFamily="2" charset="-78"/>
              </a:rPr>
              <a:t>الحفاظ على خبرة أصحاب المهن</a:t>
            </a:r>
            <a:endParaRPr lang="en-GB" sz="2800" b="1" dirty="0">
              <a:latin typeface="Sakkal Majalla" panose="02000000000000000000" pitchFamily="2" charset="-78"/>
              <a:cs typeface="Sakkal Majalla" panose="02000000000000000000" pitchFamily="2" charset="-78"/>
            </a:endParaRPr>
          </a:p>
        </p:txBody>
      </p:sp>
      <p:pic>
        <p:nvPicPr>
          <p:cNvPr id="20" name="Picture 19" descr="A picture containing text&#10;&#10;Description automatically generated">
            <a:extLst>
              <a:ext uri="{FF2B5EF4-FFF2-40B4-BE49-F238E27FC236}">
                <a16:creationId xmlns:a16="http://schemas.microsoft.com/office/drawing/2014/main" id="{83AC54D6-5812-4162-BC2F-7496FD88C19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29204" y="0"/>
            <a:ext cx="1333134" cy="624334"/>
          </a:xfrm>
          <a:prstGeom prst="rect">
            <a:avLst/>
          </a:prstGeom>
        </p:spPr>
      </p:pic>
    </p:spTree>
    <p:extLst>
      <p:ext uri="{BB962C8B-B14F-4D97-AF65-F5344CB8AC3E}">
        <p14:creationId xmlns:p14="http://schemas.microsoft.com/office/powerpoint/2010/main" val="3378409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6000" r="-6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50EB6A-EEEC-45F2-B18B-72B329185268}"/>
              </a:ext>
            </a:extLst>
          </p:cNvPr>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20</a:t>
            </a:fld>
            <a:endParaRPr lang="ar-BH" dirty="0">
              <a:solidFill>
                <a:prstClr val="black">
                  <a:lumMod val="85000"/>
                  <a:lumOff val="15000"/>
                </a:prstClr>
              </a:solidFill>
            </a:endParaRPr>
          </a:p>
        </p:txBody>
      </p:sp>
      <p:cxnSp>
        <p:nvCxnSpPr>
          <p:cNvPr id="13" name="Straight Connector 12">
            <a:extLst>
              <a:ext uri="{FF2B5EF4-FFF2-40B4-BE49-F238E27FC236}">
                <a16:creationId xmlns:a16="http://schemas.microsoft.com/office/drawing/2014/main" id="{3740C274-9637-4F3B-82C7-BEE3916191DA}"/>
              </a:ext>
            </a:extLst>
          </p:cNvPr>
          <p:cNvCxnSpPr>
            <a:cxnSpLocks/>
          </p:cNvCxnSpPr>
          <p:nvPr/>
        </p:nvCxnSpPr>
        <p:spPr>
          <a:xfrm>
            <a:off x="17015" y="639703"/>
            <a:ext cx="12137987" cy="0"/>
          </a:xfrm>
          <a:prstGeom prst="line">
            <a:avLst/>
          </a:prstGeom>
          <a:ln w="38100">
            <a:solidFill>
              <a:srgbClr val="C3AA6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0D7F29-0026-4982-B059-99DE7D9D0C1E}"/>
              </a:ext>
            </a:extLst>
          </p:cNvPr>
          <p:cNvSpPr/>
          <p:nvPr/>
        </p:nvSpPr>
        <p:spPr>
          <a:xfrm>
            <a:off x="17015" y="129659"/>
            <a:ext cx="2108269" cy="369332"/>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endParaRPr lang="en-US" b="1" dirty="0">
              <a:latin typeface="Sakkal Majalla" panose="02000000000000000000" pitchFamily="2" charset="-78"/>
              <a:cs typeface="Sakkal Majalla" panose="02000000000000000000" pitchFamily="2" charset="-78"/>
            </a:endParaRPr>
          </a:p>
        </p:txBody>
      </p:sp>
      <p:cxnSp>
        <p:nvCxnSpPr>
          <p:cNvPr id="16" name="Straight Connector 15">
            <a:extLst>
              <a:ext uri="{FF2B5EF4-FFF2-40B4-BE49-F238E27FC236}">
                <a16:creationId xmlns:a16="http://schemas.microsoft.com/office/drawing/2014/main" id="{BC5CD6CF-39BF-4882-BBD4-39FD9C57D5F6}"/>
              </a:ext>
            </a:extLst>
          </p:cNvPr>
          <p:cNvCxnSpPr/>
          <p:nvPr/>
        </p:nvCxnSpPr>
        <p:spPr>
          <a:xfrm>
            <a:off x="2257425" y="38662"/>
            <a:ext cx="0" cy="551326"/>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sp>
        <p:nvSpPr>
          <p:cNvPr id="10" name="TextBox 9">
            <a:extLst>
              <a:ext uri="{FF2B5EF4-FFF2-40B4-BE49-F238E27FC236}">
                <a16:creationId xmlns:a16="http://schemas.microsoft.com/office/drawing/2014/main" id="{8E50A541-5EF6-4EFB-B7E4-4FF75739FBAC}"/>
              </a:ext>
            </a:extLst>
          </p:cNvPr>
          <p:cNvSpPr txBox="1"/>
          <p:nvPr/>
        </p:nvSpPr>
        <p:spPr>
          <a:xfrm>
            <a:off x="5750391" y="136522"/>
            <a:ext cx="6145518" cy="446276"/>
          </a:xfrm>
          <a:prstGeom prst="rect">
            <a:avLst/>
          </a:prstGeom>
          <a:noFill/>
        </p:spPr>
        <p:txBody>
          <a:bodyPr wrap="square">
            <a:spAutoFit/>
          </a:bodyPr>
          <a:lstStyle/>
          <a:p>
            <a:pPr marL="0" marR="0" algn="r" rtl="1">
              <a:lnSpc>
                <a:spcPct val="115000"/>
              </a:lnSpc>
              <a:spcBef>
                <a:spcPts val="1800"/>
              </a:spcBef>
              <a:spcAft>
                <a:spcPts val="200"/>
              </a:spcAft>
            </a:pPr>
            <a:r>
              <a:rPr lang="ar-BH" sz="2000" b="1" kern="0" dirty="0">
                <a:solidFill>
                  <a:srgbClr val="C00000"/>
                </a:solidFill>
                <a:latin typeface="Sakkal Majalla" panose="02000000000000000000" pitchFamily="2" charset="-78"/>
                <a:ea typeface="Times New Roman" panose="02020603050405020304" pitchFamily="18" charset="0"/>
                <a:cs typeface="Sakkal Majalla" panose="02000000000000000000" pitchFamily="2" charset="-78"/>
              </a:rPr>
              <a:t>تطوير القدرات الفنية الزراعية – مركز الحاضنات الزراعية بهورة عالي</a:t>
            </a:r>
            <a:endParaRPr lang="en-US" sz="2000" b="1" kern="0" dirty="0">
              <a:solidFill>
                <a:srgbClr val="C00000"/>
              </a:solidFill>
              <a:effectLst/>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19" name="Rectangle 18">
            <a:extLst>
              <a:ext uri="{FF2B5EF4-FFF2-40B4-BE49-F238E27FC236}">
                <a16:creationId xmlns:a16="http://schemas.microsoft.com/office/drawing/2014/main" id="{B28BCBE1-5A17-43A6-AA1A-2E981186C7DA}"/>
              </a:ext>
            </a:extLst>
          </p:cNvPr>
          <p:cNvSpPr/>
          <p:nvPr/>
        </p:nvSpPr>
        <p:spPr>
          <a:xfrm>
            <a:off x="10601345" y="3859926"/>
            <a:ext cx="1261322" cy="13120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21" name="TextBox 20">
            <a:extLst>
              <a:ext uri="{FF2B5EF4-FFF2-40B4-BE49-F238E27FC236}">
                <a16:creationId xmlns:a16="http://schemas.microsoft.com/office/drawing/2014/main" id="{8425BBC9-80C2-45F9-917D-F7E41C4BD79C}"/>
              </a:ext>
            </a:extLst>
          </p:cNvPr>
          <p:cNvSpPr txBox="1"/>
          <p:nvPr/>
        </p:nvSpPr>
        <p:spPr>
          <a:xfrm>
            <a:off x="7064829" y="2114677"/>
            <a:ext cx="3286297" cy="1200329"/>
          </a:xfrm>
          <a:prstGeom prst="rect">
            <a:avLst/>
          </a:prstGeom>
          <a:noFill/>
        </p:spPr>
        <p:txBody>
          <a:bodyPr wrap="square" rtlCol="0">
            <a:spAutoFit/>
          </a:bodyPr>
          <a:lstStyle/>
          <a:p>
            <a:pPr algn="r" rtl="1"/>
            <a:r>
              <a:rPr lang="ar-BH" sz="2400" b="1" dirty="0">
                <a:latin typeface="Sakkal Majalla" panose="02000000000000000000" pitchFamily="2" charset="-78"/>
                <a:cs typeface="Sakkal Majalla" panose="02000000000000000000" pitchFamily="2" charset="-78"/>
              </a:rPr>
              <a:t>اعداد الكوادر وطنية كرواد أعمال في مجال الإنتاج النباتي والتصنيع الغذائي</a:t>
            </a:r>
            <a:endParaRPr lang="en-GB" sz="2400" b="1" dirty="0">
              <a:latin typeface="Sakkal Majalla" panose="02000000000000000000" pitchFamily="2" charset="-78"/>
              <a:cs typeface="Sakkal Majalla" panose="02000000000000000000" pitchFamily="2" charset="-78"/>
            </a:endParaRPr>
          </a:p>
        </p:txBody>
      </p:sp>
      <p:sp>
        <p:nvSpPr>
          <p:cNvPr id="22" name="TextBox 21">
            <a:extLst>
              <a:ext uri="{FF2B5EF4-FFF2-40B4-BE49-F238E27FC236}">
                <a16:creationId xmlns:a16="http://schemas.microsoft.com/office/drawing/2014/main" id="{19224C47-095E-45D0-B901-33125EAB999A}"/>
              </a:ext>
            </a:extLst>
          </p:cNvPr>
          <p:cNvSpPr txBox="1"/>
          <p:nvPr/>
        </p:nvSpPr>
        <p:spPr>
          <a:xfrm>
            <a:off x="7779228" y="3971662"/>
            <a:ext cx="2571898" cy="1200329"/>
          </a:xfrm>
          <a:prstGeom prst="rect">
            <a:avLst/>
          </a:prstGeom>
          <a:noFill/>
        </p:spPr>
        <p:txBody>
          <a:bodyPr wrap="square" rtlCol="0">
            <a:spAutoFit/>
          </a:bodyPr>
          <a:lstStyle/>
          <a:p>
            <a:pPr algn="r" rtl="1"/>
            <a:r>
              <a:rPr lang="ar-BH" sz="2400" b="1" dirty="0">
                <a:latin typeface="Sakkal Majalla" panose="02000000000000000000" pitchFamily="2" charset="-78"/>
                <a:cs typeface="Sakkal Majalla" panose="02000000000000000000" pitchFamily="2" charset="-78"/>
              </a:rPr>
              <a:t>تدريب المزارعين والمهتمين على الأساليب الزراعية الحديثة</a:t>
            </a:r>
            <a:endParaRPr lang="en-GB" sz="2400" b="1" dirty="0">
              <a:latin typeface="Sakkal Majalla" panose="02000000000000000000" pitchFamily="2" charset="-78"/>
              <a:cs typeface="Sakkal Majalla" panose="02000000000000000000" pitchFamily="2" charset="-78"/>
            </a:endParaRPr>
          </a:p>
        </p:txBody>
      </p:sp>
      <p:sp>
        <p:nvSpPr>
          <p:cNvPr id="37" name="Rectangle 36">
            <a:extLst>
              <a:ext uri="{FF2B5EF4-FFF2-40B4-BE49-F238E27FC236}">
                <a16:creationId xmlns:a16="http://schemas.microsoft.com/office/drawing/2014/main" id="{76676A2E-8143-4BA9-A41B-6A4623C20D2F}"/>
              </a:ext>
            </a:extLst>
          </p:cNvPr>
          <p:cNvSpPr/>
          <p:nvPr/>
        </p:nvSpPr>
        <p:spPr>
          <a:xfrm>
            <a:off x="866246" y="2237782"/>
            <a:ext cx="2453897" cy="9541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BH" sz="2400" b="1" dirty="0">
                <a:latin typeface="Sakkal Majalla" panose="02000000000000000000" pitchFamily="2" charset="-78"/>
                <a:cs typeface="Sakkal Majalla" panose="02000000000000000000" pitchFamily="2" charset="-78"/>
              </a:rPr>
              <a:t>من رواد الأعمال</a:t>
            </a:r>
            <a:endParaRPr lang="en-GB" sz="2400" b="1" dirty="0">
              <a:latin typeface="Sakkal Majalla" panose="02000000000000000000" pitchFamily="2" charset="-78"/>
              <a:cs typeface="Sakkal Majalla" panose="02000000000000000000" pitchFamily="2" charset="-78"/>
            </a:endParaRPr>
          </a:p>
        </p:txBody>
      </p:sp>
      <p:sp>
        <p:nvSpPr>
          <p:cNvPr id="46" name="Rectangle 45">
            <a:extLst>
              <a:ext uri="{FF2B5EF4-FFF2-40B4-BE49-F238E27FC236}">
                <a16:creationId xmlns:a16="http://schemas.microsoft.com/office/drawing/2014/main" id="{7419094C-4CC7-4A04-9390-325414C5C4EA}"/>
              </a:ext>
            </a:extLst>
          </p:cNvPr>
          <p:cNvSpPr/>
          <p:nvPr/>
        </p:nvSpPr>
        <p:spPr>
          <a:xfrm>
            <a:off x="866248" y="3988930"/>
            <a:ext cx="2453896" cy="9430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BH" sz="2400" b="1" dirty="0">
                <a:latin typeface="Sakkal Majalla" panose="02000000000000000000" pitchFamily="2" charset="-78"/>
                <a:cs typeface="Sakkal Majalla" panose="02000000000000000000" pitchFamily="2" charset="-78"/>
              </a:rPr>
              <a:t>على النظم الزراعية</a:t>
            </a:r>
            <a:endParaRPr lang="en-GB" sz="2400" b="1" dirty="0">
              <a:latin typeface="Sakkal Majalla" panose="02000000000000000000" pitchFamily="2" charset="-78"/>
              <a:cs typeface="Sakkal Majalla" panose="02000000000000000000" pitchFamily="2" charset="-78"/>
            </a:endParaRPr>
          </a:p>
        </p:txBody>
      </p:sp>
      <p:sp>
        <p:nvSpPr>
          <p:cNvPr id="50" name="Rectangle 49">
            <a:extLst>
              <a:ext uri="{FF2B5EF4-FFF2-40B4-BE49-F238E27FC236}">
                <a16:creationId xmlns:a16="http://schemas.microsoft.com/office/drawing/2014/main" id="{2B148E70-A9C1-4011-9B29-631FF44F9D3F}"/>
              </a:ext>
            </a:extLst>
          </p:cNvPr>
          <p:cNvSpPr/>
          <p:nvPr/>
        </p:nvSpPr>
        <p:spPr>
          <a:xfrm>
            <a:off x="10601345" y="1992570"/>
            <a:ext cx="1261322" cy="13120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2" name="Right Bracket 1">
            <a:extLst>
              <a:ext uri="{FF2B5EF4-FFF2-40B4-BE49-F238E27FC236}">
                <a16:creationId xmlns:a16="http://schemas.microsoft.com/office/drawing/2014/main" id="{8A6C8D12-B75B-4681-A445-F36D68E87500}"/>
              </a:ext>
            </a:extLst>
          </p:cNvPr>
          <p:cNvSpPr/>
          <p:nvPr/>
        </p:nvSpPr>
        <p:spPr>
          <a:xfrm>
            <a:off x="4863733" y="2714835"/>
            <a:ext cx="478972" cy="1926767"/>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C5D85B35-7813-4117-9065-262D61464B25}"/>
              </a:ext>
            </a:extLst>
          </p:cNvPr>
          <p:cNvSpPr txBox="1"/>
          <p:nvPr/>
        </p:nvSpPr>
        <p:spPr>
          <a:xfrm>
            <a:off x="3438146" y="2237787"/>
            <a:ext cx="1190625" cy="95410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rtl="1"/>
            <a:r>
              <a:rPr lang="ar-BH" sz="2800" b="1" dirty="0">
                <a:latin typeface="Sakkal Majalla" panose="02000000000000000000" pitchFamily="2" charset="-78"/>
                <a:cs typeface="Sakkal Majalla" panose="02000000000000000000" pitchFamily="2" charset="-78"/>
              </a:rPr>
              <a:t>17 متدرب</a:t>
            </a:r>
            <a:endParaRPr lang="en-GB" sz="2800" b="1" dirty="0">
              <a:latin typeface="Sakkal Majalla" panose="02000000000000000000" pitchFamily="2" charset="-78"/>
              <a:cs typeface="Sakkal Majalla" panose="02000000000000000000" pitchFamily="2" charset="-78"/>
            </a:endParaRPr>
          </a:p>
        </p:txBody>
      </p:sp>
      <p:sp>
        <p:nvSpPr>
          <p:cNvPr id="23" name="TextBox 22">
            <a:extLst>
              <a:ext uri="{FF2B5EF4-FFF2-40B4-BE49-F238E27FC236}">
                <a16:creationId xmlns:a16="http://schemas.microsoft.com/office/drawing/2014/main" id="{644973B8-13F1-406E-B6DA-7FA79B9C9F5E}"/>
              </a:ext>
            </a:extLst>
          </p:cNvPr>
          <p:cNvSpPr txBox="1"/>
          <p:nvPr/>
        </p:nvSpPr>
        <p:spPr>
          <a:xfrm>
            <a:off x="3457575" y="3977920"/>
            <a:ext cx="1190625" cy="95410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rtl="1"/>
            <a:r>
              <a:rPr lang="ar-BH" sz="2800" b="1" dirty="0">
                <a:latin typeface="Sakkal Majalla" panose="02000000000000000000" pitchFamily="2" charset="-78"/>
                <a:cs typeface="Sakkal Majalla" panose="02000000000000000000" pitchFamily="2" charset="-78"/>
              </a:rPr>
              <a:t>520 متدرب</a:t>
            </a:r>
            <a:endParaRPr lang="en-GB" sz="2800" b="1" dirty="0">
              <a:latin typeface="Sakkal Majalla" panose="02000000000000000000" pitchFamily="2" charset="-78"/>
              <a:cs typeface="Sakkal Majalla" panose="02000000000000000000" pitchFamily="2" charset="-78"/>
            </a:endParaRPr>
          </a:p>
        </p:txBody>
      </p:sp>
      <p:pic>
        <p:nvPicPr>
          <p:cNvPr id="8" name="Graphic 7" descr="Group of people outline">
            <a:extLst>
              <a:ext uri="{FF2B5EF4-FFF2-40B4-BE49-F238E27FC236}">
                <a16:creationId xmlns:a16="http://schemas.microsoft.com/office/drawing/2014/main" id="{D0FFEE45-AEE2-4AEC-960E-0ECDC5DEE2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4806" y="2189724"/>
            <a:ext cx="914400" cy="914400"/>
          </a:xfrm>
          <a:prstGeom prst="rect">
            <a:avLst/>
          </a:prstGeom>
        </p:spPr>
      </p:pic>
      <p:pic>
        <p:nvPicPr>
          <p:cNvPr id="11" name="Graphic 10" descr="Farmer male outline">
            <a:extLst>
              <a:ext uri="{FF2B5EF4-FFF2-40B4-BE49-F238E27FC236}">
                <a16:creationId xmlns:a16="http://schemas.microsoft.com/office/drawing/2014/main" id="{CACDFE34-3B1B-4ADE-B0FA-88DAA0CB62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74806" y="4114626"/>
            <a:ext cx="914400" cy="914400"/>
          </a:xfrm>
          <a:prstGeom prst="rect">
            <a:avLst/>
          </a:prstGeom>
        </p:spPr>
      </p:pic>
      <p:sp>
        <p:nvSpPr>
          <p:cNvPr id="26" name="Rectangle: Top Corners Rounded 25">
            <a:extLst>
              <a:ext uri="{FF2B5EF4-FFF2-40B4-BE49-F238E27FC236}">
                <a16:creationId xmlns:a16="http://schemas.microsoft.com/office/drawing/2014/main" id="{11E0019B-4F0B-49FC-9126-51FE4DBB6473}"/>
              </a:ext>
            </a:extLst>
          </p:cNvPr>
          <p:cNvSpPr/>
          <p:nvPr/>
        </p:nvSpPr>
        <p:spPr>
          <a:xfrm>
            <a:off x="387231" y="1329700"/>
            <a:ext cx="5131824" cy="579616"/>
          </a:xfrm>
          <a:prstGeom prst="round2Same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BH" sz="2800" b="1" dirty="0"/>
              <a:t>الفئات المدربة</a:t>
            </a:r>
            <a:endParaRPr lang="en-US" sz="2800" b="1" dirty="0"/>
          </a:p>
        </p:txBody>
      </p:sp>
      <p:sp>
        <p:nvSpPr>
          <p:cNvPr id="27" name="Rectangle: Top Corners Rounded 26">
            <a:extLst>
              <a:ext uri="{FF2B5EF4-FFF2-40B4-BE49-F238E27FC236}">
                <a16:creationId xmlns:a16="http://schemas.microsoft.com/office/drawing/2014/main" id="{E62B3ACA-2772-4B58-B578-98265F13F3E9}"/>
              </a:ext>
            </a:extLst>
          </p:cNvPr>
          <p:cNvSpPr/>
          <p:nvPr/>
        </p:nvSpPr>
        <p:spPr>
          <a:xfrm>
            <a:off x="7064829" y="1307735"/>
            <a:ext cx="4895810" cy="579616"/>
          </a:xfrm>
          <a:prstGeom prst="round2Same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BH" sz="2800" b="1" dirty="0"/>
              <a:t>أبرز الاهداف</a:t>
            </a:r>
            <a:endParaRPr lang="en-US" sz="2800" b="1" dirty="0"/>
          </a:p>
        </p:txBody>
      </p:sp>
      <p:sp>
        <p:nvSpPr>
          <p:cNvPr id="28" name="Rectangle 27">
            <a:extLst>
              <a:ext uri="{FF2B5EF4-FFF2-40B4-BE49-F238E27FC236}">
                <a16:creationId xmlns:a16="http://schemas.microsoft.com/office/drawing/2014/main" id="{C92EEA0E-C26D-4D2F-896D-535E30446EC7}"/>
              </a:ext>
            </a:extLst>
          </p:cNvPr>
          <p:cNvSpPr/>
          <p:nvPr/>
        </p:nvSpPr>
        <p:spPr>
          <a:xfrm>
            <a:off x="387231" y="2079630"/>
            <a:ext cx="5131825" cy="3448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A picture containing text&#10;&#10;Description automatically generated">
            <a:extLst>
              <a:ext uri="{FF2B5EF4-FFF2-40B4-BE49-F238E27FC236}">
                <a16:creationId xmlns:a16="http://schemas.microsoft.com/office/drawing/2014/main" id="{27B3FF4B-0A2D-4ED9-BC47-2C46EC50C4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9204" y="0"/>
            <a:ext cx="1333134" cy="624334"/>
          </a:xfrm>
          <a:prstGeom prst="rect">
            <a:avLst/>
          </a:prstGeom>
        </p:spPr>
      </p:pic>
    </p:spTree>
    <p:extLst>
      <p:ext uri="{BB962C8B-B14F-4D97-AF65-F5344CB8AC3E}">
        <p14:creationId xmlns:p14="http://schemas.microsoft.com/office/powerpoint/2010/main" val="4253844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9000" b="-9000"/>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50AFF67-ADE7-486E-AE94-0210C465C6C4}"/>
              </a:ext>
            </a:extLst>
          </p:cNvPr>
          <p:cNvSpPr/>
          <p:nvPr/>
        </p:nvSpPr>
        <p:spPr>
          <a:xfrm>
            <a:off x="1885950" y="762000"/>
            <a:ext cx="8877300" cy="5959472"/>
          </a:xfrm>
          <a:prstGeom prst="rect">
            <a:avLst/>
          </a:prstGeom>
          <a:solidFill>
            <a:srgbClr val="EEECE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E6972D6-A435-44A1-AEBD-C8F2A6104634}"/>
              </a:ext>
            </a:extLst>
          </p:cNvPr>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21</a:t>
            </a:fld>
            <a:endParaRPr lang="ar-BH" dirty="0">
              <a:solidFill>
                <a:prstClr val="black">
                  <a:lumMod val="85000"/>
                  <a:lumOff val="15000"/>
                </a:prstClr>
              </a:solidFill>
            </a:endParaRPr>
          </a:p>
        </p:txBody>
      </p:sp>
      <p:cxnSp>
        <p:nvCxnSpPr>
          <p:cNvPr id="6" name="Straight Connector 5">
            <a:extLst>
              <a:ext uri="{FF2B5EF4-FFF2-40B4-BE49-F238E27FC236}">
                <a16:creationId xmlns:a16="http://schemas.microsoft.com/office/drawing/2014/main" id="{2C944FEF-0D04-48B6-8CCA-04AD27DA2B13}"/>
              </a:ext>
            </a:extLst>
          </p:cNvPr>
          <p:cNvCxnSpPr>
            <a:cxnSpLocks/>
          </p:cNvCxnSpPr>
          <p:nvPr/>
        </p:nvCxnSpPr>
        <p:spPr>
          <a:xfrm>
            <a:off x="17015" y="639703"/>
            <a:ext cx="12137987" cy="0"/>
          </a:xfrm>
          <a:prstGeom prst="line">
            <a:avLst/>
          </a:prstGeom>
          <a:ln w="38100">
            <a:solidFill>
              <a:srgbClr val="C3AA6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08AA847-9AC2-4DAE-9B22-DAB6C3860EC4}"/>
              </a:ext>
            </a:extLst>
          </p:cNvPr>
          <p:cNvSpPr/>
          <p:nvPr/>
        </p:nvSpPr>
        <p:spPr>
          <a:xfrm>
            <a:off x="17015" y="129659"/>
            <a:ext cx="2108269" cy="369332"/>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endParaRPr lang="en-US" b="1" dirty="0">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a16="http://schemas.microsoft.com/office/drawing/2014/main" id="{8BE7B083-2B83-4344-A056-1E60DA89091B}"/>
              </a:ext>
            </a:extLst>
          </p:cNvPr>
          <p:cNvSpPr txBox="1"/>
          <p:nvPr/>
        </p:nvSpPr>
        <p:spPr>
          <a:xfrm>
            <a:off x="9510478" y="136522"/>
            <a:ext cx="2090057" cy="461665"/>
          </a:xfrm>
          <a:prstGeom prst="rect">
            <a:avLst/>
          </a:prstGeom>
          <a:noFill/>
        </p:spPr>
        <p:txBody>
          <a:bodyPr wrap="square">
            <a:spAutoFit/>
          </a:bodyPr>
          <a:lstStyle/>
          <a:p>
            <a:pPr algn="r" rtl="1"/>
            <a:r>
              <a:rPr lang="ar-BH" sz="2400" b="1" dirty="0">
                <a:solidFill>
                  <a:srgbClr val="C00000"/>
                </a:solidFill>
                <a:latin typeface="Sakkal Majalla" panose="02000000000000000000" pitchFamily="2" charset="-78"/>
                <a:cs typeface="Sakkal Majalla" panose="02000000000000000000" pitchFamily="2" charset="-78"/>
              </a:rPr>
              <a:t>الخلاصة</a:t>
            </a:r>
            <a:endParaRPr lang="en-US" sz="2000" b="1" dirty="0">
              <a:solidFill>
                <a:srgbClr val="C00000"/>
              </a:solidFill>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id="{B6AC4421-E284-489B-8D73-420FF1B2CE27}"/>
              </a:ext>
            </a:extLst>
          </p:cNvPr>
          <p:cNvSpPr txBox="1"/>
          <p:nvPr/>
        </p:nvSpPr>
        <p:spPr>
          <a:xfrm>
            <a:off x="2249107" y="1497980"/>
            <a:ext cx="8249250" cy="646331"/>
          </a:xfrm>
          <a:prstGeom prst="rect">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en-US"/>
            </a:defPPr>
            <a:lvl1pPr algn="ctr" rtl="1">
              <a:defRPr>
                <a:solidFill>
                  <a:schemeClr val="tx1"/>
                </a:solidFill>
                <a:latin typeface="Sakkal Majalla" panose="02000000000000000000" pitchFamily="2" charset="-78"/>
                <a:cs typeface="Sakkal Majalla" panose="02000000000000000000" pitchFamily="2" charset="-7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ar-BH" dirty="0"/>
              <a:t>يهدف الأمن الغذائي إلى </a:t>
            </a:r>
            <a:r>
              <a:rPr lang="ar-SA" dirty="0"/>
              <a:t>ضمان حصول جميع المواطنين والمقيمين في مملكة البحرين بشكل مستدام على الأغذية الكافية والآمنة والمغذية التي تلبي احتياجاتهم وتفضيلاتهم الغذائية لأجل حياة نشطة وصحية</a:t>
            </a:r>
            <a:r>
              <a:rPr lang="ar-BH" dirty="0"/>
              <a:t>.</a:t>
            </a:r>
          </a:p>
        </p:txBody>
      </p:sp>
      <p:sp>
        <p:nvSpPr>
          <p:cNvPr id="11" name="TextBox 10">
            <a:extLst>
              <a:ext uri="{FF2B5EF4-FFF2-40B4-BE49-F238E27FC236}">
                <a16:creationId xmlns:a16="http://schemas.microsoft.com/office/drawing/2014/main" id="{90E32F18-F25B-4CCF-8A89-7D97564CC78B}"/>
              </a:ext>
            </a:extLst>
          </p:cNvPr>
          <p:cNvSpPr txBox="1"/>
          <p:nvPr/>
        </p:nvSpPr>
        <p:spPr>
          <a:xfrm>
            <a:off x="2234516" y="953194"/>
            <a:ext cx="8263841" cy="369332"/>
          </a:xfrm>
          <a:prstGeom prst="rect">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r>
              <a:rPr lang="ar-BH" dirty="0">
                <a:solidFill>
                  <a:schemeClr val="tx1"/>
                </a:solidFill>
                <a:latin typeface="Sakkal Majalla" panose="02000000000000000000" pitchFamily="2" charset="-78"/>
                <a:cs typeface="Sakkal Majalla" panose="02000000000000000000" pitchFamily="2" charset="-78"/>
              </a:rPr>
              <a:t>الأمن الغذائي أحد المواضيع الهامة ضمن برنامج الحكومة في مملكة البحرين وذلك لاهتمام القيادة الحكيمة والحكومة الموقر.</a:t>
            </a:r>
          </a:p>
        </p:txBody>
      </p:sp>
      <p:sp>
        <p:nvSpPr>
          <p:cNvPr id="13" name="TextBox 12">
            <a:extLst>
              <a:ext uri="{FF2B5EF4-FFF2-40B4-BE49-F238E27FC236}">
                <a16:creationId xmlns:a16="http://schemas.microsoft.com/office/drawing/2014/main" id="{5473DCFF-4D23-4F39-9CF9-7A00EB2BCEDE}"/>
              </a:ext>
            </a:extLst>
          </p:cNvPr>
          <p:cNvSpPr txBox="1"/>
          <p:nvPr/>
        </p:nvSpPr>
        <p:spPr>
          <a:xfrm>
            <a:off x="2249107" y="2437508"/>
            <a:ext cx="5657849" cy="1200329"/>
          </a:xfrm>
          <a:prstGeom prst="rect">
            <a:avLst/>
          </a:prstGeom>
          <a:solidFill>
            <a:schemeClr val="tx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342900" indent="-342900" algn="r" rtl="1">
              <a:buFont typeface="+mj-lt"/>
              <a:buAutoNum type="arabicPeriod"/>
            </a:pPr>
            <a:r>
              <a:rPr lang="ar-BH" dirty="0">
                <a:solidFill>
                  <a:schemeClr val="tx1"/>
                </a:solidFill>
                <a:latin typeface="Sakkal Majalla" panose="02000000000000000000" pitchFamily="2" charset="-78"/>
                <a:cs typeface="Sakkal Majalla" panose="02000000000000000000" pitchFamily="2" charset="-78"/>
              </a:rPr>
              <a:t>وفرة الغذاء</a:t>
            </a:r>
            <a:endParaRPr lang="en-US" dirty="0">
              <a:solidFill>
                <a:schemeClr val="tx1"/>
              </a:solidFill>
              <a:latin typeface="Sakkal Majalla" panose="02000000000000000000" pitchFamily="2" charset="-78"/>
              <a:cs typeface="Sakkal Majalla" panose="02000000000000000000" pitchFamily="2" charset="-78"/>
            </a:endParaRPr>
          </a:p>
          <a:p>
            <a:pPr marL="342900" indent="-342900" algn="r" rtl="1">
              <a:buFont typeface="+mj-lt"/>
              <a:buAutoNum type="arabicPeriod"/>
            </a:pPr>
            <a:r>
              <a:rPr lang="ar-BH" dirty="0">
                <a:solidFill>
                  <a:schemeClr val="tx1"/>
                </a:solidFill>
                <a:latin typeface="Sakkal Majalla" panose="02000000000000000000" pitchFamily="2" charset="-78"/>
                <a:cs typeface="Sakkal Majalla" panose="02000000000000000000" pitchFamily="2" charset="-78"/>
              </a:rPr>
              <a:t> القدرة للحصول على الغذاء</a:t>
            </a:r>
            <a:endParaRPr lang="en-US" dirty="0">
              <a:solidFill>
                <a:schemeClr val="tx1"/>
              </a:solidFill>
              <a:latin typeface="Sakkal Majalla" panose="02000000000000000000" pitchFamily="2" charset="-78"/>
              <a:cs typeface="Sakkal Majalla" panose="02000000000000000000" pitchFamily="2" charset="-78"/>
            </a:endParaRPr>
          </a:p>
          <a:p>
            <a:pPr marL="342900" indent="-342900" algn="r" rtl="1">
              <a:buFont typeface="+mj-lt"/>
              <a:buAutoNum type="arabicPeriod"/>
            </a:pPr>
            <a:r>
              <a:rPr lang="ar-BH" dirty="0">
                <a:solidFill>
                  <a:schemeClr val="tx1"/>
                </a:solidFill>
                <a:latin typeface="Sakkal Majalla" panose="02000000000000000000" pitchFamily="2" charset="-78"/>
                <a:cs typeface="Sakkal Majalla" panose="02000000000000000000" pitchFamily="2" charset="-78"/>
              </a:rPr>
              <a:t> استقرار امداد الغذاء</a:t>
            </a:r>
            <a:endParaRPr lang="en-US" dirty="0">
              <a:solidFill>
                <a:schemeClr val="tx1"/>
              </a:solidFill>
              <a:latin typeface="Sakkal Majalla" panose="02000000000000000000" pitchFamily="2" charset="-78"/>
              <a:cs typeface="Sakkal Majalla" panose="02000000000000000000" pitchFamily="2" charset="-78"/>
            </a:endParaRPr>
          </a:p>
          <a:p>
            <a:pPr marL="342900" indent="-342900" algn="r" rtl="1">
              <a:buFont typeface="+mj-lt"/>
              <a:buAutoNum type="arabicPeriod"/>
            </a:pPr>
            <a:r>
              <a:rPr lang="ar-BH" dirty="0">
                <a:solidFill>
                  <a:schemeClr val="tx1"/>
                </a:solidFill>
                <a:latin typeface="Sakkal Majalla" panose="02000000000000000000" pitchFamily="2" charset="-78"/>
                <a:cs typeface="Sakkal Majalla" panose="02000000000000000000" pitchFamily="2" charset="-78"/>
              </a:rPr>
              <a:t>  سلامة الغذاء.</a:t>
            </a:r>
          </a:p>
        </p:txBody>
      </p:sp>
      <p:sp>
        <p:nvSpPr>
          <p:cNvPr id="15" name="TextBox 14">
            <a:extLst>
              <a:ext uri="{FF2B5EF4-FFF2-40B4-BE49-F238E27FC236}">
                <a16:creationId xmlns:a16="http://schemas.microsoft.com/office/drawing/2014/main" id="{29F9E139-FCA6-4E17-A616-BE4C405B7CC5}"/>
              </a:ext>
            </a:extLst>
          </p:cNvPr>
          <p:cNvSpPr txBox="1"/>
          <p:nvPr/>
        </p:nvSpPr>
        <p:spPr>
          <a:xfrm>
            <a:off x="2234516" y="3948238"/>
            <a:ext cx="8263840" cy="369332"/>
          </a:xfrm>
          <a:prstGeom prst="rect">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r>
              <a:rPr lang="ar-BH" dirty="0">
                <a:solidFill>
                  <a:schemeClr val="tx1"/>
                </a:solidFill>
                <a:latin typeface="Sakkal Majalla" panose="02000000000000000000" pitchFamily="2" charset="-78"/>
                <a:cs typeface="Sakkal Majalla" panose="02000000000000000000" pitchFamily="2" charset="-78"/>
              </a:rPr>
              <a:t>تعتمد مملكة البحرين في تلبية احتياجاتها الغذائية على: الإنتاج المحلي، الاستيراد، الاستثمارات الداخلية والخارجية.</a:t>
            </a:r>
          </a:p>
        </p:txBody>
      </p:sp>
      <p:sp>
        <p:nvSpPr>
          <p:cNvPr id="17" name="TextBox 16">
            <a:extLst>
              <a:ext uri="{FF2B5EF4-FFF2-40B4-BE49-F238E27FC236}">
                <a16:creationId xmlns:a16="http://schemas.microsoft.com/office/drawing/2014/main" id="{CD733073-FB37-4185-B663-55F7DF7AFB9F}"/>
              </a:ext>
            </a:extLst>
          </p:cNvPr>
          <p:cNvSpPr txBox="1"/>
          <p:nvPr/>
        </p:nvSpPr>
        <p:spPr>
          <a:xfrm>
            <a:off x="2244040" y="4513319"/>
            <a:ext cx="8244792" cy="923330"/>
          </a:xfrm>
          <a:prstGeom prst="rect">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r>
              <a:rPr lang="ar-BH" dirty="0">
                <a:solidFill>
                  <a:schemeClr val="tx1"/>
                </a:solidFill>
                <a:latin typeface="Sakkal Majalla" panose="02000000000000000000" pitchFamily="2" charset="-78"/>
                <a:cs typeface="Sakkal Majalla" panose="02000000000000000000" pitchFamily="2" charset="-78"/>
              </a:rPr>
              <a:t>تعد الاستراتيجية الوطنية للأمن الغذائي كخارطة طريق للتخطيط والتنسيق والتنفيذ للمبادرات والبرامج</a:t>
            </a:r>
            <a:r>
              <a:rPr lang="en-US" dirty="0">
                <a:solidFill>
                  <a:schemeClr val="tx1"/>
                </a:solidFill>
                <a:latin typeface="Sakkal Majalla" panose="02000000000000000000" pitchFamily="2" charset="-78"/>
                <a:cs typeface="Sakkal Majalla" panose="02000000000000000000" pitchFamily="2" charset="-78"/>
              </a:rPr>
              <a:t> </a:t>
            </a:r>
            <a:r>
              <a:rPr lang="ar-BH" dirty="0">
                <a:solidFill>
                  <a:schemeClr val="tx1"/>
                </a:solidFill>
                <a:latin typeface="Sakkal Majalla" panose="02000000000000000000" pitchFamily="2" charset="-78"/>
                <a:cs typeface="Sakkal Majalla" panose="02000000000000000000" pitchFamily="2" charset="-78"/>
              </a:rPr>
              <a:t> للجهات ذات العلاقة (وزارة شئون البلديات والتخطيط العمراني، وزارة الصناعة والتجارة والسياحة، وزارة الصحة، وزارة الداخلية متمثلة باللجنة الوطنية لمواجهة الكوارث، وغيرها).</a:t>
            </a:r>
          </a:p>
        </p:txBody>
      </p:sp>
      <p:sp>
        <p:nvSpPr>
          <p:cNvPr id="19" name="TextBox 18">
            <a:extLst>
              <a:ext uri="{FF2B5EF4-FFF2-40B4-BE49-F238E27FC236}">
                <a16:creationId xmlns:a16="http://schemas.microsoft.com/office/drawing/2014/main" id="{7FBD6F57-FF24-4EFA-9936-A4CB3E07B2F9}"/>
              </a:ext>
            </a:extLst>
          </p:cNvPr>
          <p:cNvSpPr txBox="1"/>
          <p:nvPr/>
        </p:nvSpPr>
        <p:spPr>
          <a:xfrm>
            <a:off x="2249107" y="5676620"/>
            <a:ext cx="8249250" cy="923330"/>
          </a:xfrm>
          <a:prstGeom prst="rect">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r>
              <a:rPr lang="ar-BH" dirty="0">
                <a:solidFill>
                  <a:schemeClr val="tx1"/>
                </a:solidFill>
                <a:latin typeface="Sakkal Majalla" panose="02000000000000000000" pitchFamily="2" charset="-78"/>
                <a:cs typeface="Sakkal Majalla" panose="02000000000000000000" pitchFamily="2" charset="-78"/>
              </a:rPr>
              <a:t>تسعى وزارة الاشغال و شئون البلديات و التخطيط العمراني من خلال تنفيذ المبادرات الزراعية المساهمة في رفع نسب الاكتفاء الذاتي النسبي من المنتجات الزراعية والسمكية من خلال برامج الدعم للمزارعين، وتشجيع الاستثمار، وإدخال الأساليب الإنتاج المتطورة، وتدريب الكوادر الوطنية للمساهمة في دعم الامن الغذائي.</a:t>
            </a:r>
            <a:endParaRPr lang="en-US" dirty="0">
              <a:solidFill>
                <a:schemeClr val="tx1"/>
              </a:solidFill>
              <a:latin typeface="Sakkal Majalla" panose="02000000000000000000" pitchFamily="2" charset="-78"/>
              <a:cs typeface="Sakkal Majalla" panose="02000000000000000000" pitchFamily="2" charset="-78"/>
            </a:endParaRPr>
          </a:p>
        </p:txBody>
      </p:sp>
      <p:sp>
        <p:nvSpPr>
          <p:cNvPr id="24" name="TextBox 23">
            <a:extLst>
              <a:ext uri="{FF2B5EF4-FFF2-40B4-BE49-F238E27FC236}">
                <a16:creationId xmlns:a16="http://schemas.microsoft.com/office/drawing/2014/main" id="{DEAC5367-ACA6-45CA-BB4C-082C4A1A446E}"/>
              </a:ext>
            </a:extLst>
          </p:cNvPr>
          <p:cNvSpPr txBox="1"/>
          <p:nvPr/>
        </p:nvSpPr>
        <p:spPr>
          <a:xfrm>
            <a:off x="8610600" y="2456158"/>
            <a:ext cx="1944907" cy="1200329"/>
          </a:xfrm>
          <a:prstGeom prst="rect">
            <a:avLst/>
          </a:prstGeom>
          <a:solidFill>
            <a:srgbClr val="63252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wrap="square">
            <a:spAutoFit/>
          </a:bodyPr>
          <a:lstStyle>
            <a:defPPr>
              <a:defRPr lang="en-US"/>
            </a:defPPr>
            <a:lvl1pPr marL="342900" indent="-342900" algn="r" rtl="1">
              <a:buFont typeface="+mj-lt"/>
              <a:buAutoNum type="arabicPeriod"/>
              <a:defRPr>
                <a:latin typeface="Sakkal Majalla" panose="02000000000000000000" pitchFamily="2" charset="-78"/>
                <a:cs typeface="Sakkal Majalla" panose="02000000000000000000" pitchFamily="2" charset="-7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endParaRPr lang="en-US" sz="1400" dirty="0">
              <a:solidFill>
                <a:schemeClr val="tx1"/>
              </a:solidFill>
            </a:endParaRPr>
          </a:p>
          <a:p>
            <a:pPr marL="0" indent="0" algn="ctr">
              <a:buNone/>
            </a:pPr>
            <a:r>
              <a:rPr lang="ar-BH" sz="2000" b="1" dirty="0">
                <a:solidFill>
                  <a:schemeClr val="bg1"/>
                </a:solidFill>
              </a:rPr>
              <a:t>يرتكز الأمن الغذائي على أربعة معايير أساسية:</a:t>
            </a:r>
            <a:endParaRPr lang="en-US" sz="2000" b="1" dirty="0">
              <a:solidFill>
                <a:schemeClr val="bg1"/>
              </a:solidFill>
            </a:endParaRPr>
          </a:p>
          <a:p>
            <a:pPr marL="0" indent="0">
              <a:buNone/>
            </a:pPr>
            <a:endParaRPr lang="en-US" dirty="0">
              <a:solidFill>
                <a:schemeClr val="tx1"/>
              </a:solidFill>
            </a:endParaRPr>
          </a:p>
        </p:txBody>
      </p:sp>
      <p:pic>
        <p:nvPicPr>
          <p:cNvPr id="26" name="Graphic 25" descr="Presentation with org chart outline">
            <a:extLst>
              <a:ext uri="{FF2B5EF4-FFF2-40B4-BE49-F238E27FC236}">
                <a16:creationId xmlns:a16="http://schemas.microsoft.com/office/drawing/2014/main" id="{D1E13946-161F-4A5B-9F56-4462FA7795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19219" y="83310"/>
            <a:ext cx="551325" cy="551325"/>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2B9B89CC-1156-4629-BF9C-6541D65C4B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204" y="0"/>
            <a:ext cx="1333134" cy="624334"/>
          </a:xfrm>
          <a:prstGeom prst="rect">
            <a:avLst/>
          </a:prstGeom>
        </p:spPr>
      </p:pic>
      <p:cxnSp>
        <p:nvCxnSpPr>
          <p:cNvPr id="18" name="Straight Connector 17">
            <a:extLst>
              <a:ext uri="{FF2B5EF4-FFF2-40B4-BE49-F238E27FC236}">
                <a16:creationId xmlns:a16="http://schemas.microsoft.com/office/drawing/2014/main" id="{2D8188F2-7BCE-4E90-83C0-A296E9D2236A}"/>
              </a:ext>
            </a:extLst>
          </p:cNvPr>
          <p:cNvCxnSpPr/>
          <p:nvPr/>
        </p:nvCxnSpPr>
        <p:spPr>
          <a:xfrm>
            <a:off x="2257425" y="38662"/>
            <a:ext cx="0" cy="551326"/>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083055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2214B5-DA13-4BC6-A59A-0692D3BFF62C}"/>
              </a:ext>
            </a:extLst>
          </p:cNvPr>
          <p:cNvSpPr>
            <a:spLocks noGrp="1"/>
          </p:cNvSpPr>
          <p:nvPr>
            <p:ph type="ctrTitle"/>
          </p:nvPr>
        </p:nvSpPr>
        <p:spPr>
          <a:xfrm>
            <a:off x="0" y="2741613"/>
            <a:ext cx="12192000" cy="1020762"/>
          </a:xfrm>
          <a:solidFill>
            <a:schemeClr val="accent3">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a:lstStyle/>
          <a:p>
            <a:r>
              <a:rPr lang="ar-BH" dirty="0">
                <a:solidFill>
                  <a:srgbClr val="632523"/>
                </a:solidFill>
                <a:latin typeface="Sakkal Majalla" panose="02000000000000000000" pitchFamily="2" charset="-78"/>
                <a:cs typeface="Sakkal Majalla" panose="02000000000000000000" pitchFamily="2" charset="-78"/>
              </a:rPr>
              <a:t>وشكراً لاستماعكم!</a:t>
            </a:r>
            <a:endParaRPr lang="en-US" dirty="0">
              <a:solidFill>
                <a:srgbClr val="632523"/>
              </a:solidFill>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E2D49F32-6FF7-4FA9-BE41-1ED10056C396}"/>
              </a:ext>
            </a:extLst>
          </p:cNvPr>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22</a:t>
            </a:fld>
            <a:endParaRPr lang="ar-BH" dirty="0">
              <a:solidFill>
                <a:prstClr val="black">
                  <a:lumMod val="85000"/>
                  <a:lumOff val="15000"/>
                </a:prstClr>
              </a:solidFill>
            </a:endParaRPr>
          </a:p>
        </p:txBody>
      </p:sp>
    </p:spTree>
    <p:extLst>
      <p:ext uri="{BB962C8B-B14F-4D97-AF65-F5344CB8AC3E}">
        <p14:creationId xmlns:p14="http://schemas.microsoft.com/office/powerpoint/2010/main" val="135926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A55D850-AF98-4B5C-B185-7AC2A1AB3FA4}"/>
              </a:ext>
            </a:extLst>
          </p:cNvPr>
          <p:cNvSpPr/>
          <p:nvPr/>
        </p:nvSpPr>
        <p:spPr>
          <a:xfrm>
            <a:off x="7387304" y="4948108"/>
            <a:ext cx="914400" cy="7377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4" name="Slide Number Placeholder 3">
            <a:extLst>
              <a:ext uri="{FF2B5EF4-FFF2-40B4-BE49-F238E27FC236}">
                <a16:creationId xmlns:a16="http://schemas.microsoft.com/office/drawing/2014/main" id="{AB50EB6A-EEEC-45F2-B18B-72B329185268}"/>
              </a:ext>
            </a:extLst>
          </p:cNvPr>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3</a:t>
            </a:fld>
            <a:endParaRPr lang="ar-BH" dirty="0">
              <a:solidFill>
                <a:prstClr val="black">
                  <a:lumMod val="85000"/>
                  <a:lumOff val="15000"/>
                </a:prstClr>
              </a:solidFill>
            </a:endParaRPr>
          </a:p>
        </p:txBody>
      </p:sp>
      <p:cxnSp>
        <p:nvCxnSpPr>
          <p:cNvPr id="13" name="Straight Connector 12">
            <a:extLst>
              <a:ext uri="{FF2B5EF4-FFF2-40B4-BE49-F238E27FC236}">
                <a16:creationId xmlns:a16="http://schemas.microsoft.com/office/drawing/2014/main" id="{3740C274-9637-4F3B-82C7-BEE3916191DA}"/>
              </a:ext>
            </a:extLst>
          </p:cNvPr>
          <p:cNvCxnSpPr>
            <a:cxnSpLocks/>
          </p:cNvCxnSpPr>
          <p:nvPr/>
        </p:nvCxnSpPr>
        <p:spPr>
          <a:xfrm>
            <a:off x="17015" y="639703"/>
            <a:ext cx="12137987" cy="0"/>
          </a:xfrm>
          <a:prstGeom prst="line">
            <a:avLst/>
          </a:prstGeom>
          <a:ln w="38100">
            <a:solidFill>
              <a:srgbClr val="C3AA6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0D7F29-0026-4982-B059-99DE7D9D0C1E}"/>
              </a:ext>
            </a:extLst>
          </p:cNvPr>
          <p:cNvSpPr/>
          <p:nvPr/>
        </p:nvSpPr>
        <p:spPr>
          <a:xfrm>
            <a:off x="17015" y="129659"/>
            <a:ext cx="2108269" cy="369332"/>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endParaRPr lang="en-US" b="1" dirty="0">
              <a:latin typeface="Sakkal Majalla" panose="02000000000000000000" pitchFamily="2" charset="-78"/>
              <a:cs typeface="Sakkal Majalla" panose="02000000000000000000" pitchFamily="2" charset="-78"/>
            </a:endParaRPr>
          </a:p>
        </p:txBody>
      </p:sp>
      <p:cxnSp>
        <p:nvCxnSpPr>
          <p:cNvPr id="16" name="Straight Connector 15">
            <a:extLst>
              <a:ext uri="{FF2B5EF4-FFF2-40B4-BE49-F238E27FC236}">
                <a16:creationId xmlns:a16="http://schemas.microsoft.com/office/drawing/2014/main" id="{BC5CD6CF-39BF-4882-BBD4-39FD9C57D5F6}"/>
              </a:ext>
            </a:extLst>
          </p:cNvPr>
          <p:cNvCxnSpPr/>
          <p:nvPr/>
        </p:nvCxnSpPr>
        <p:spPr>
          <a:xfrm>
            <a:off x="2257425" y="38662"/>
            <a:ext cx="0" cy="551326"/>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sp>
        <p:nvSpPr>
          <p:cNvPr id="14" name="TextBox 13">
            <a:extLst>
              <a:ext uri="{FF2B5EF4-FFF2-40B4-BE49-F238E27FC236}">
                <a16:creationId xmlns:a16="http://schemas.microsoft.com/office/drawing/2014/main" id="{162F716A-0FCB-4722-A435-04A9236A0D71}"/>
              </a:ext>
            </a:extLst>
          </p:cNvPr>
          <p:cNvSpPr txBox="1"/>
          <p:nvPr/>
        </p:nvSpPr>
        <p:spPr>
          <a:xfrm>
            <a:off x="988570" y="876089"/>
            <a:ext cx="7313134" cy="830997"/>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just" rtl="1">
              <a:spcBef>
                <a:spcPts val="0"/>
              </a:spcBef>
              <a:spcAft>
                <a:spcPts val="600"/>
              </a:spcAft>
            </a:pPr>
            <a:r>
              <a:rPr lang="ar-BH" sz="2400" b="1" dirty="0">
                <a:solidFill>
                  <a:srgbClr val="002060"/>
                </a:solidFill>
                <a:latin typeface="Sakkal Majalla" panose="02000000000000000000" pitchFamily="2" charset="-78"/>
                <a:ea typeface="Times New Roman" panose="02020603050405020304" pitchFamily="18" charset="0"/>
                <a:cs typeface="Sakkal Majalla" panose="02000000000000000000" pitchFamily="2" charset="-78"/>
              </a:rPr>
              <a:t>يرأس مجلسها الاستشاري صاحبة السمو الملكي الأميرة سبيكة بنت إبراهيم آل خليفة قرينة عاهل البلاد المفدى رئيسة المجلس الأعلى للمرأة.</a:t>
            </a:r>
          </a:p>
        </p:txBody>
      </p:sp>
      <p:cxnSp>
        <p:nvCxnSpPr>
          <p:cNvPr id="25" name="Straight Connector 24">
            <a:extLst>
              <a:ext uri="{FF2B5EF4-FFF2-40B4-BE49-F238E27FC236}">
                <a16:creationId xmlns:a16="http://schemas.microsoft.com/office/drawing/2014/main" id="{CEDF0DE3-3267-4773-8331-0E054C5E4BB3}"/>
              </a:ext>
            </a:extLst>
          </p:cNvPr>
          <p:cNvCxnSpPr>
            <a:cxnSpLocks/>
          </p:cNvCxnSpPr>
          <p:nvPr/>
        </p:nvCxnSpPr>
        <p:spPr>
          <a:xfrm>
            <a:off x="2125284" y="1799760"/>
            <a:ext cx="5807794" cy="2870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727BF47-4F52-4A67-8DC6-0B397F4184CF}"/>
              </a:ext>
            </a:extLst>
          </p:cNvPr>
          <p:cNvSpPr txBox="1"/>
          <p:nvPr/>
        </p:nvSpPr>
        <p:spPr>
          <a:xfrm>
            <a:off x="254326" y="2015122"/>
            <a:ext cx="8047378" cy="523220"/>
          </a:xfrm>
          <a:prstGeom prst="rect">
            <a:avLst/>
          </a:prstGeom>
          <a:noFill/>
        </p:spPr>
        <p:txBody>
          <a:bodyPr wrap="square" rtlCol="0">
            <a:spAutoFit/>
          </a:bodyPr>
          <a:lstStyle/>
          <a:p>
            <a:pPr algn="r" rtl="1"/>
            <a:r>
              <a:rPr lang="ar-BH" sz="2800" b="1" dirty="0">
                <a:latin typeface="Sakkal Majalla" panose="02000000000000000000" pitchFamily="2" charset="-78"/>
                <a:cs typeface="Sakkal Majalla" panose="02000000000000000000" pitchFamily="2" charset="-78"/>
              </a:rPr>
              <a:t>قطاع زراعي فاعل في تحقيق نماء اجتماعي وبيئي واقتصادي في مملكة البحرين</a:t>
            </a:r>
            <a:endParaRPr lang="en-GB" sz="2800" b="1" dirty="0">
              <a:latin typeface="Sakkal Majalla" panose="02000000000000000000" pitchFamily="2" charset="-78"/>
              <a:cs typeface="Sakkal Majalla" panose="02000000000000000000" pitchFamily="2" charset="-78"/>
            </a:endParaRPr>
          </a:p>
        </p:txBody>
      </p:sp>
      <p:sp>
        <p:nvSpPr>
          <p:cNvPr id="30" name="TextBox 29">
            <a:extLst>
              <a:ext uri="{FF2B5EF4-FFF2-40B4-BE49-F238E27FC236}">
                <a16:creationId xmlns:a16="http://schemas.microsoft.com/office/drawing/2014/main" id="{A64D12B3-A8FF-45F6-AEDA-B49CE5EBE5FC}"/>
              </a:ext>
            </a:extLst>
          </p:cNvPr>
          <p:cNvSpPr txBox="1"/>
          <p:nvPr/>
        </p:nvSpPr>
        <p:spPr>
          <a:xfrm>
            <a:off x="5541102" y="3972120"/>
            <a:ext cx="1715111" cy="646331"/>
          </a:xfrm>
          <a:prstGeom prst="rect">
            <a:avLst/>
          </a:prstGeom>
          <a:noFill/>
        </p:spPr>
        <p:txBody>
          <a:bodyPr wrap="square" rtlCol="0">
            <a:spAutoFit/>
          </a:bodyPr>
          <a:lstStyle/>
          <a:p>
            <a:pPr algn="r" rtl="1"/>
            <a:r>
              <a:rPr lang="ar-BH" b="1" dirty="0">
                <a:latin typeface="Sakkal Majalla" panose="02000000000000000000" pitchFamily="2" charset="-78"/>
                <a:cs typeface="Sakkal Majalla" panose="02000000000000000000" pitchFamily="2" charset="-78"/>
              </a:rPr>
              <a:t>المساهمة في القضاء على البطالة</a:t>
            </a:r>
            <a:endParaRPr lang="en-GB" b="1" dirty="0">
              <a:latin typeface="Sakkal Majalla" panose="02000000000000000000" pitchFamily="2" charset="-78"/>
              <a:cs typeface="Sakkal Majalla" panose="02000000000000000000" pitchFamily="2" charset="-78"/>
            </a:endParaRPr>
          </a:p>
        </p:txBody>
      </p:sp>
      <p:pic>
        <p:nvPicPr>
          <p:cNvPr id="3" name="Picture 2">
            <a:extLst>
              <a:ext uri="{FF2B5EF4-FFF2-40B4-BE49-F238E27FC236}">
                <a16:creationId xmlns:a16="http://schemas.microsoft.com/office/drawing/2014/main" id="{9FDFCBE5-279B-4A8E-8850-1BC1DE558830}"/>
              </a:ext>
            </a:extLst>
          </p:cNvPr>
          <p:cNvPicPr>
            <a:picLocks noChangeAspect="1"/>
          </p:cNvPicPr>
          <p:nvPr/>
        </p:nvPicPr>
        <p:blipFill>
          <a:blip r:embed="rId3"/>
          <a:stretch>
            <a:fillRect/>
          </a:stretch>
        </p:blipFill>
        <p:spPr>
          <a:xfrm>
            <a:off x="8391525" y="1021766"/>
            <a:ext cx="3800475" cy="5781675"/>
          </a:xfrm>
          <a:prstGeom prst="rect">
            <a:avLst/>
          </a:prstGeom>
        </p:spPr>
      </p:pic>
      <p:pic>
        <p:nvPicPr>
          <p:cNvPr id="8" name="Picture 7">
            <a:extLst>
              <a:ext uri="{FF2B5EF4-FFF2-40B4-BE49-F238E27FC236}">
                <a16:creationId xmlns:a16="http://schemas.microsoft.com/office/drawing/2014/main" id="{59D6A368-DC38-4FCD-A7BF-0FBC0EA6F135}"/>
              </a:ext>
            </a:extLst>
          </p:cNvPr>
          <p:cNvPicPr>
            <a:picLocks noChangeAspect="1"/>
          </p:cNvPicPr>
          <p:nvPr/>
        </p:nvPicPr>
        <p:blipFill>
          <a:blip r:embed="rId4"/>
          <a:stretch>
            <a:fillRect/>
          </a:stretch>
        </p:blipFill>
        <p:spPr>
          <a:xfrm>
            <a:off x="8301704" y="662276"/>
            <a:ext cx="1009650" cy="1152525"/>
          </a:xfrm>
          <a:prstGeom prst="rect">
            <a:avLst/>
          </a:prstGeom>
        </p:spPr>
      </p:pic>
      <p:sp>
        <p:nvSpPr>
          <p:cNvPr id="24" name="Rectangle 23">
            <a:extLst>
              <a:ext uri="{FF2B5EF4-FFF2-40B4-BE49-F238E27FC236}">
                <a16:creationId xmlns:a16="http://schemas.microsoft.com/office/drawing/2014/main" id="{67A1A5FD-8193-4507-80FD-D68E45819D28}"/>
              </a:ext>
            </a:extLst>
          </p:cNvPr>
          <p:cNvSpPr/>
          <p:nvPr/>
        </p:nvSpPr>
        <p:spPr>
          <a:xfrm>
            <a:off x="7402292" y="3880726"/>
            <a:ext cx="914400" cy="7377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EB22A6E1-CDC5-47A1-AF0C-96A90D0AC7A0}"/>
              </a:ext>
            </a:extLst>
          </p:cNvPr>
          <p:cNvSpPr/>
          <p:nvPr/>
        </p:nvSpPr>
        <p:spPr>
          <a:xfrm>
            <a:off x="4681500" y="3912603"/>
            <a:ext cx="914400" cy="7377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AC4B227A-A570-4AE8-A898-D07B93105FA3}"/>
              </a:ext>
            </a:extLst>
          </p:cNvPr>
          <p:cNvSpPr/>
          <p:nvPr/>
        </p:nvSpPr>
        <p:spPr>
          <a:xfrm>
            <a:off x="4645137" y="4948106"/>
            <a:ext cx="914400" cy="7377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0C8924BD-C0D6-4995-8E7E-7B7F3481D29A}"/>
              </a:ext>
            </a:extLst>
          </p:cNvPr>
          <p:cNvSpPr/>
          <p:nvPr/>
        </p:nvSpPr>
        <p:spPr>
          <a:xfrm>
            <a:off x="1973694" y="3838173"/>
            <a:ext cx="914400" cy="7377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03DE81D1-CF91-4978-95D1-35F18B703268}"/>
              </a:ext>
            </a:extLst>
          </p:cNvPr>
          <p:cNvSpPr/>
          <p:nvPr/>
        </p:nvSpPr>
        <p:spPr>
          <a:xfrm>
            <a:off x="1947054" y="5962830"/>
            <a:ext cx="914400" cy="7377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372980CF-653F-4D26-B6A1-60CBC7555C47}"/>
              </a:ext>
            </a:extLst>
          </p:cNvPr>
          <p:cNvSpPr/>
          <p:nvPr/>
        </p:nvSpPr>
        <p:spPr>
          <a:xfrm>
            <a:off x="1973694" y="4902408"/>
            <a:ext cx="914400" cy="7377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34" name="TextBox 33">
            <a:extLst>
              <a:ext uri="{FF2B5EF4-FFF2-40B4-BE49-F238E27FC236}">
                <a16:creationId xmlns:a16="http://schemas.microsoft.com/office/drawing/2014/main" id="{3D43BA96-8190-479A-9E63-188CC9A5B620}"/>
              </a:ext>
            </a:extLst>
          </p:cNvPr>
          <p:cNvSpPr txBox="1"/>
          <p:nvPr/>
        </p:nvSpPr>
        <p:spPr>
          <a:xfrm>
            <a:off x="5516227" y="5039500"/>
            <a:ext cx="1715111" cy="923330"/>
          </a:xfrm>
          <a:prstGeom prst="rect">
            <a:avLst/>
          </a:prstGeom>
          <a:noFill/>
        </p:spPr>
        <p:txBody>
          <a:bodyPr wrap="square" rtlCol="0">
            <a:spAutoFit/>
          </a:bodyPr>
          <a:lstStyle/>
          <a:p>
            <a:pPr algn="r" rtl="1"/>
            <a:r>
              <a:rPr lang="ar-BH" b="1" dirty="0">
                <a:latin typeface="Sakkal Majalla" panose="02000000000000000000" pitchFamily="2" charset="-78"/>
                <a:cs typeface="Sakkal Majalla" panose="02000000000000000000" pitchFamily="2" charset="-78"/>
              </a:rPr>
              <a:t>دخل ثابت للأسر العاملة في القطاع الزراعي</a:t>
            </a:r>
            <a:endParaRPr lang="en-GB" b="1" dirty="0">
              <a:latin typeface="Sakkal Majalla" panose="02000000000000000000" pitchFamily="2" charset="-78"/>
              <a:cs typeface="Sakkal Majalla" panose="02000000000000000000" pitchFamily="2" charset="-78"/>
            </a:endParaRPr>
          </a:p>
        </p:txBody>
      </p:sp>
      <p:sp>
        <p:nvSpPr>
          <p:cNvPr id="35" name="TextBox 34">
            <a:extLst>
              <a:ext uri="{FF2B5EF4-FFF2-40B4-BE49-F238E27FC236}">
                <a16:creationId xmlns:a16="http://schemas.microsoft.com/office/drawing/2014/main" id="{E1075935-FD17-4989-A6B7-ABB814EBB56F}"/>
              </a:ext>
            </a:extLst>
          </p:cNvPr>
          <p:cNvSpPr txBox="1"/>
          <p:nvPr/>
        </p:nvSpPr>
        <p:spPr>
          <a:xfrm>
            <a:off x="2914187" y="4014621"/>
            <a:ext cx="1715111" cy="369332"/>
          </a:xfrm>
          <a:prstGeom prst="rect">
            <a:avLst/>
          </a:prstGeom>
          <a:noFill/>
        </p:spPr>
        <p:txBody>
          <a:bodyPr wrap="square" rtlCol="0">
            <a:spAutoFit/>
          </a:bodyPr>
          <a:lstStyle/>
          <a:p>
            <a:pPr algn="r" rtl="1"/>
            <a:r>
              <a:rPr lang="ar-BH" b="1" dirty="0">
                <a:latin typeface="Sakkal Majalla" panose="02000000000000000000" pitchFamily="2" charset="-78"/>
                <a:cs typeface="Sakkal Majalla" panose="02000000000000000000" pitchFamily="2" charset="-78"/>
              </a:rPr>
              <a:t>زيادة الرقعة الخضراء</a:t>
            </a:r>
            <a:endParaRPr lang="en-GB" b="1" dirty="0">
              <a:latin typeface="Sakkal Majalla" panose="02000000000000000000" pitchFamily="2" charset="-78"/>
              <a:cs typeface="Sakkal Majalla" panose="02000000000000000000" pitchFamily="2" charset="-78"/>
            </a:endParaRPr>
          </a:p>
        </p:txBody>
      </p:sp>
      <p:sp>
        <p:nvSpPr>
          <p:cNvPr id="36" name="TextBox 35">
            <a:extLst>
              <a:ext uri="{FF2B5EF4-FFF2-40B4-BE49-F238E27FC236}">
                <a16:creationId xmlns:a16="http://schemas.microsoft.com/office/drawing/2014/main" id="{E1C8C2FD-CDFE-491F-8996-0250C9C294C7}"/>
              </a:ext>
            </a:extLst>
          </p:cNvPr>
          <p:cNvSpPr txBox="1"/>
          <p:nvPr/>
        </p:nvSpPr>
        <p:spPr>
          <a:xfrm>
            <a:off x="2706252" y="4993802"/>
            <a:ext cx="1715111" cy="646331"/>
          </a:xfrm>
          <a:prstGeom prst="rect">
            <a:avLst/>
          </a:prstGeom>
          <a:noFill/>
        </p:spPr>
        <p:txBody>
          <a:bodyPr wrap="square" rtlCol="0">
            <a:spAutoFit/>
          </a:bodyPr>
          <a:lstStyle/>
          <a:p>
            <a:pPr algn="r" rtl="1"/>
            <a:r>
              <a:rPr lang="ar-BH" b="1" dirty="0">
                <a:latin typeface="Sakkal Majalla" panose="02000000000000000000" pitchFamily="2" charset="-78"/>
                <a:cs typeface="Sakkal Majalla" panose="02000000000000000000" pitchFamily="2" charset="-78"/>
              </a:rPr>
              <a:t>المحافظة على المياه الطبيعية</a:t>
            </a:r>
            <a:endParaRPr lang="en-GB" b="1" dirty="0">
              <a:latin typeface="Sakkal Majalla" panose="02000000000000000000" pitchFamily="2" charset="-78"/>
              <a:cs typeface="Sakkal Majalla" panose="02000000000000000000" pitchFamily="2" charset="-78"/>
            </a:endParaRPr>
          </a:p>
        </p:txBody>
      </p:sp>
      <p:sp>
        <p:nvSpPr>
          <p:cNvPr id="37" name="TextBox 36">
            <a:extLst>
              <a:ext uri="{FF2B5EF4-FFF2-40B4-BE49-F238E27FC236}">
                <a16:creationId xmlns:a16="http://schemas.microsoft.com/office/drawing/2014/main" id="{3F237CCB-E8FD-422A-88E6-63C6EC3A021D}"/>
              </a:ext>
            </a:extLst>
          </p:cNvPr>
          <p:cNvSpPr txBox="1"/>
          <p:nvPr/>
        </p:nvSpPr>
        <p:spPr>
          <a:xfrm>
            <a:off x="86570" y="3745370"/>
            <a:ext cx="1715111" cy="923330"/>
          </a:xfrm>
          <a:prstGeom prst="rect">
            <a:avLst/>
          </a:prstGeom>
          <a:noFill/>
        </p:spPr>
        <p:txBody>
          <a:bodyPr wrap="square" rtlCol="0">
            <a:spAutoFit/>
          </a:bodyPr>
          <a:lstStyle/>
          <a:p>
            <a:pPr algn="r" rtl="1"/>
            <a:r>
              <a:rPr lang="ar-BH" b="1" dirty="0">
                <a:latin typeface="Sakkal Majalla" panose="02000000000000000000" pitchFamily="2" charset="-78"/>
                <a:cs typeface="Sakkal Majalla" panose="02000000000000000000" pitchFamily="2" charset="-78"/>
              </a:rPr>
              <a:t>تحقيق مستويات مناسبة من الأمن الغذائي</a:t>
            </a:r>
            <a:endParaRPr lang="en-GB" b="1" dirty="0">
              <a:latin typeface="Sakkal Majalla" panose="02000000000000000000" pitchFamily="2" charset="-78"/>
              <a:cs typeface="Sakkal Majalla" panose="02000000000000000000" pitchFamily="2" charset="-78"/>
            </a:endParaRPr>
          </a:p>
        </p:txBody>
      </p:sp>
      <p:sp>
        <p:nvSpPr>
          <p:cNvPr id="38" name="TextBox 37">
            <a:extLst>
              <a:ext uri="{FF2B5EF4-FFF2-40B4-BE49-F238E27FC236}">
                <a16:creationId xmlns:a16="http://schemas.microsoft.com/office/drawing/2014/main" id="{16BDBFAE-B965-4A24-AFE3-19003ED11330}"/>
              </a:ext>
            </a:extLst>
          </p:cNvPr>
          <p:cNvSpPr txBox="1"/>
          <p:nvPr/>
        </p:nvSpPr>
        <p:spPr>
          <a:xfrm>
            <a:off x="96169" y="4809605"/>
            <a:ext cx="1715111" cy="923330"/>
          </a:xfrm>
          <a:prstGeom prst="rect">
            <a:avLst/>
          </a:prstGeom>
          <a:noFill/>
        </p:spPr>
        <p:txBody>
          <a:bodyPr wrap="square" rtlCol="0">
            <a:spAutoFit/>
          </a:bodyPr>
          <a:lstStyle/>
          <a:p>
            <a:pPr algn="r" rtl="1"/>
            <a:r>
              <a:rPr lang="ar-BH" b="1" dirty="0">
                <a:latin typeface="Sakkal Majalla" panose="02000000000000000000" pitchFamily="2" charset="-78"/>
                <a:cs typeface="Sakkal Majalla" panose="02000000000000000000" pitchFamily="2" charset="-78"/>
              </a:rPr>
              <a:t>زيادة مساهمة الزراعة في الناتج المحلي الاجمالي</a:t>
            </a:r>
            <a:endParaRPr lang="en-GB" b="1" dirty="0">
              <a:latin typeface="Sakkal Majalla" panose="02000000000000000000" pitchFamily="2" charset="-78"/>
              <a:cs typeface="Sakkal Majalla" panose="02000000000000000000" pitchFamily="2" charset="-78"/>
            </a:endParaRPr>
          </a:p>
        </p:txBody>
      </p:sp>
      <p:sp>
        <p:nvSpPr>
          <p:cNvPr id="39" name="TextBox 38">
            <a:extLst>
              <a:ext uri="{FF2B5EF4-FFF2-40B4-BE49-F238E27FC236}">
                <a16:creationId xmlns:a16="http://schemas.microsoft.com/office/drawing/2014/main" id="{792FB024-759A-4F2D-8A5C-CE207E4DCA3A}"/>
              </a:ext>
            </a:extLst>
          </p:cNvPr>
          <p:cNvSpPr txBox="1"/>
          <p:nvPr/>
        </p:nvSpPr>
        <p:spPr>
          <a:xfrm>
            <a:off x="40581" y="5875728"/>
            <a:ext cx="1715111" cy="646331"/>
          </a:xfrm>
          <a:prstGeom prst="rect">
            <a:avLst/>
          </a:prstGeom>
          <a:noFill/>
        </p:spPr>
        <p:txBody>
          <a:bodyPr wrap="square" rtlCol="0">
            <a:spAutoFit/>
          </a:bodyPr>
          <a:lstStyle/>
          <a:p>
            <a:pPr algn="r" rtl="1"/>
            <a:r>
              <a:rPr lang="ar-BH" b="1" dirty="0">
                <a:latin typeface="Sakkal Majalla" panose="02000000000000000000" pitchFamily="2" charset="-78"/>
                <a:cs typeface="Sakkal Majalla" panose="02000000000000000000" pitchFamily="2" charset="-78"/>
              </a:rPr>
              <a:t>الاستغلال الأمثل للأراضي الزراعية</a:t>
            </a:r>
            <a:endParaRPr lang="en-GB" b="1" dirty="0">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id="{C3438125-32F4-46B5-AB7E-94300F217941}"/>
              </a:ext>
            </a:extLst>
          </p:cNvPr>
          <p:cNvSpPr/>
          <p:nvPr/>
        </p:nvSpPr>
        <p:spPr>
          <a:xfrm>
            <a:off x="609600" y="2832100"/>
            <a:ext cx="1943100" cy="52322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BH" dirty="0"/>
              <a:t>تحقيق النماء الاقتصادي</a:t>
            </a:r>
            <a:endParaRPr lang="en-GB" dirty="0"/>
          </a:p>
        </p:txBody>
      </p:sp>
      <p:sp>
        <p:nvSpPr>
          <p:cNvPr id="40" name="Rectangle 39">
            <a:extLst>
              <a:ext uri="{FF2B5EF4-FFF2-40B4-BE49-F238E27FC236}">
                <a16:creationId xmlns:a16="http://schemas.microsoft.com/office/drawing/2014/main" id="{B458FE61-83CC-4856-9625-AE5F5327C6B0}"/>
              </a:ext>
            </a:extLst>
          </p:cNvPr>
          <p:cNvSpPr/>
          <p:nvPr/>
        </p:nvSpPr>
        <p:spPr>
          <a:xfrm>
            <a:off x="6358604" y="2857133"/>
            <a:ext cx="1943100" cy="52322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BH" dirty="0"/>
              <a:t>تحقيق النماء الاجتماعي</a:t>
            </a:r>
            <a:endParaRPr lang="en-GB" dirty="0"/>
          </a:p>
        </p:txBody>
      </p:sp>
      <p:sp>
        <p:nvSpPr>
          <p:cNvPr id="41" name="Rectangle 40">
            <a:extLst>
              <a:ext uri="{FF2B5EF4-FFF2-40B4-BE49-F238E27FC236}">
                <a16:creationId xmlns:a16="http://schemas.microsoft.com/office/drawing/2014/main" id="{3751034B-CF79-407B-B275-205D62E0426D}"/>
              </a:ext>
            </a:extLst>
          </p:cNvPr>
          <p:cNvSpPr/>
          <p:nvPr/>
        </p:nvSpPr>
        <p:spPr>
          <a:xfrm>
            <a:off x="3465698" y="2881553"/>
            <a:ext cx="1943100" cy="52322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BH" dirty="0"/>
              <a:t>تحقيق النماء البيئي</a:t>
            </a:r>
            <a:endParaRPr lang="en-GB" dirty="0"/>
          </a:p>
        </p:txBody>
      </p:sp>
      <p:cxnSp>
        <p:nvCxnSpPr>
          <p:cNvPr id="42" name="Straight Connector 41">
            <a:extLst>
              <a:ext uri="{FF2B5EF4-FFF2-40B4-BE49-F238E27FC236}">
                <a16:creationId xmlns:a16="http://schemas.microsoft.com/office/drawing/2014/main" id="{657DD72C-6110-4BE4-BC25-B7B398C6C8B8}"/>
              </a:ext>
            </a:extLst>
          </p:cNvPr>
          <p:cNvCxnSpPr/>
          <p:nvPr/>
        </p:nvCxnSpPr>
        <p:spPr>
          <a:xfrm>
            <a:off x="2989867" y="3119873"/>
            <a:ext cx="0" cy="347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9E5DD1B-26DF-444A-B90A-4FC92CF14A3F}"/>
              </a:ext>
            </a:extLst>
          </p:cNvPr>
          <p:cNvCxnSpPr/>
          <p:nvPr/>
        </p:nvCxnSpPr>
        <p:spPr>
          <a:xfrm>
            <a:off x="5750391" y="3165008"/>
            <a:ext cx="0" cy="3474800"/>
          </a:xfrm>
          <a:prstGeom prst="line">
            <a:avLst/>
          </a:prstGeom>
        </p:spPr>
        <p:style>
          <a:lnRef idx="1">
            <a:schemeClr val="accent1"/>
          </a:lnRef>
          <a:fillRef idx="0">
            <a:schemeClr val="accent1"/>
          </a:fillRef>
          <a:effectRef idx="0">
            <a:schemeClr val="accent1"/>
          </a:effectRef>
          <a:fontRef idx="minor">
            <a:schemeClr val="tx1"/>
          </a:fontRef>
        </p:style>
      </p:cxnSp>
      <p:pic>
        <p:nvPicPr>
          <p:cNvPr id="46" name="Graphic 45" descr="Office worker male outline">
            <a:extLst>
              <a:ext uri="{FF2B5EF4-FFF2-40B4-BE49-F238E27FC236}">
                <a16:creationId xmlns:a16="http://schemas.microsoft.com/office/drawing/2014/main" id="{93835267-4F0B-4E1A-8721-BC4804C39A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18235" y="3876923"/>
            <a:ext cx="727344" cy="727344"/>
          </a:xfrm>
          <a:prstGeom prst="rect">
            <a:avLst/>
          </a:prstGeom>
        </p:spPr>
      </p:pic>
      <p:pic>
        <p:nvPicPr>
          <p:cNvPr id="48" name="Graphic 47" descr="Money envelope outline">
            <a:extLst>
              <a:ext uri="{FF2B5EF4-FFF2-40B4-BE49-F238E27FC236}">
                <a16:creationId xmlns:a16="http://schemas.microsoft.com/office/drawing/2014/main" id="{56B8BE17-87A2-4F9D-B1A0-1C2FC084B2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65502" y="4924531"/>
            <a:ext cx="773567" cy="773567"/>
          </a:xfrm>
          <a:prstGeom prst="rect">
            <a:avLst/>
          </a:prstGeom>
        </p:spPr>
      </p:pic>
      <p:pic>
        <p:nvPicPr>
          <p:cNvPr id="50" name="Graphic 49" descr="Crops outline">
            <a:extLst>
              <a:ext uri="{FF2B5EF4-FFF2-40B4-BE49-F238E27FC236}">
                <a16:creationId xmlns:a16="http://schemas.microsoft.com/office/drawing/2014/main" id="{DE870A50-F6B5-4D2B-ABBC-764EBFC0678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85890" y="3902265"/>
            <a:ext cx="737725" cy="737725"/>
          </a:xfrm>
          <a:prstGeom prst="rect">
            <a:avLst/>
          </a:prstGeom>
        </p:spPr>
      </p:pic>
      <p:pic>
        <p:nvPicPr>
          <p:cNvPr id="52" name="Graphic 51" descr="Handwashing outline">
            <a:extLst>
              <a:ext uri="{FF2B5EF4-FFF2-40B4-BE49-F238E27FC236}">
                <a16:creationId xmlns:a16="http://schemas.microsoft.com/office/drawing/2014/main" id="{AF452DF4-602B-44BE-AB3E-DEEF2326E86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25822" y="4953166"/>
            <a:ext cx="712987" cy="712987"/>
          </a:xfrm>
          <a:prstGeom prst="rect">
            <a:avLst/>
          </a:prstGeom>
        </p:spPr>
      </p:pic>
      <p:pic>
        <p:nvPicPr>
          <p:cNvPr id="54" name="Graphic 53" descr="Grain outline">
            <a:extLst>
              <a:ext uri="{FF2B5EF4-FFF2-40B4-BE49-F238E27FC236}">
                <a16:creationId xmlns:a16="http://schemas.microsoft.com/office/drawing/2014/main" id="{F9ABE8E3-11DA-40B2-899C-4A866208E50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51311" y="3853328"/>
            <a:ext cx="737725" cy="737725"/>
          </a:xfrm>
          <a:prstGeom prst="rect">
            <a:avLst/>
          </a:prstGeom>
        </p:spPr>
      </p:pic>
      <p:pic>
        <p:nvPicPr>
          <p:cNvPr id="56" name="Graphic 55" descr="Harvest basket outline">
            <a:extLst>
              <a:ext uri="{FF2B5EF4-FFF2-40B4-BE49-F238E27FC236}">
                <a16:creationId xmlns:a16="http://schemas.microsoft.com/office/drawing/2014/main" id="{C90EE928-5B17-4589-8298-E88D5581ACC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027414" y="4892313"/>
            <a:ext cx="797725" cy="797725"/>
          </a:xfrm>
          <a:prstGeom prst="rect">
            <a:avLst/>
          </a:prstGeom>
        </p:spPr>
      </p:pic>
      <p:pic>
        <p:nvPicPr>
          <p:cNvPr id="58" name="Graphic 57" descr="Topography Map outline">
            <a:extLst>
              <a:ext uri="{FF2B5EF4-FFF2-40B4-BE49-F238E27FC236}">
                <a16:creationId xmlns:a16="http://schemas.microsoft.com/office/drawing/2014/main" id="{302C548C-72E3-497E-BB91-13E2DA257ED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994870" y="5913102"/>
            <a:ext cx="773570" cy="773570"/>
          </a:xfrm>
          <a:prstGeom prst="rect">
            <a:avLst/>
          </a:prstGeom>
        </p:spPr>
      </p:pic>
      <p:pic>
        <p:nvPicPr>
          <p:cNvPr id="43" name="Picture 42" descr="A picture containing text&#10;&#10;Description automatically generated">
            <a:extLst>
              <a:ext uri="{FF2B5EF4-FFF2-40B4-BE49-F238E27FC236}">
                <a16:creationId xmlns:a16="http://schemas.microsoft.com/office/drawing/2014/main" id="{B875FD0D-8876-4EF4-8B65-173DEDC136A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29204" y="0"/>
            <a:ext cx="1333134" cy="624334"/>
          </a:xfrm>
          <a:prstGeom prst="rect">
            <a:avLst/>
          </a:prstGeom>
        </p:spPr>
      </p:pic>
    </p:spTree>
    <p:extLst>
      <p:ext uri="{BB962C8B-B14F-4D97-AF65-F5344CB8AC3E}">
        <p14:creationId xmlns:p14="http://schemas.microsoft.com/office/powerpoint/2010/main" val="2210608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B1013D90-BEBF-4EB4-89A0-9BAAF6E4305E}"/>
              </a:ext>
            </a:extLst>
          </p:cNvPr>
          <p:cNvSpPr/>
          <p:nvPr/>
        </p:nvSpPr>
        <p:spPr>
          <a:xfrm>
            <a:off x="10941239" y="3832874"/>
            <a:ext cx="737722" cy="5637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75D55710-F01D-4759-8E29-7258B21AB5E7}"/>
              </a:ext>
            </a:extLst>
          </p:cNvPr>
          <p:cNvSpPr/>
          <p:nvPr/>
        </p:nvSpPr>
        <p:spPr>
          <a:xfrm>
            <a:off x="10941239" y="3091484"/>
            <a:ext cx="737722" cy="5637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33D3767E-7A84-4021-A517-B041063A6916}"/>
              </a:ext>
            </a:extLst>
          </p:cNvPr>
          <p:cNvSpPr/>
          <p:nvPr/>
        </p:nvSpPr>
        <p:spPr>
          <a:xfrm>
            <a:off x="10932506" y="2368782"/>
            <a:ext cx="737722" cy="5637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3740C274-9637-4F3B-82C7-BEE3916191DA}"/>
              </a:ext>
            </a:extLst>
          </p:cNvPr>
          <p:cNvCxnSpPr>
            <a:cxnSpLocks/>
          </p:cNvCxnSpPr>
          <p:nvPr/>
        </p:nvCxnSpPr>
        <p:spPr>
          <a:xfrm>
            <a:off x="17015" y="639703"/>
            <a:ext cx="12137987" cy="0"/>
          </a:xfrm>
          <a:prstGeom prst="line">
            <a:avLst/>
          </a:prstGeom>
          <a:ln w="38100">
            <a:solidFill>
              <a:srgbClr val="C3AA6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0D7F29-0026-4982-B059-99DE7D9D0C1E}"/>
              </a:ext>
            </a:extLst>
          </p:cNvPr>
          <p:cNvSpPr/>
          <p:nvPr/>
        </p:nvSpPr>
        <p:spPr>
          <a:xfrm>
            <a:off x="17015" y="129659"/>
            <a:ext cx="2108269" cy="369332"/>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endParaRPr lang="en-US" b="1" dirty="0">
              <a:latin typeface="Sakkal Majalla" panose="02000000000000000000" pitchFamily="2" charset="-78"/>
              <a:cs typeface="Sakkal Majalla" panose="02000000000000000000" pitchFamily="2" charset="-78"/>
            </a:endParaRPr>
          </a:p>
        </p:txBody>
      </p:sp>
      <p:cxnSp>
        <p:nvCxnSpPr>
          <p:cNvPr id="16" name="Straight Connector 15">
            <a:extLst>
              <a:ext uri="{FF2B5EF4-FFF2-40B4-BE49-F238E27FC236}">
                <a16:creationId xmlns:a16="http://schemas.microsoft.com/office/drawing/2014/main" id="{BC5CD6CF-39BF-4882-BBD4-39FD9C57D5F6}"/>
              </a:ext>
            </a:extLst>
          </p:cNvPr>
          <p:cNvCxnSpPr/>
          <p:nvPr/>
        </p:nvCxnSpPr>
        <p:spPr>
          <a:xfrm>
            <a:off x="2257425" y="38662"/>
            <a:ext cx="0" cy="551326"/>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sp>
        <p:nvSpPr>
          <p:cNvPr id="24" name="Title 1">
            <a:extLst>
              <a:ext uri="{FF2B5EF4-FFF2-40B4-BE49-F238E27FC236}">
                <a16:creationId xmlns:a16="http://schemas.microsoft.com/office/drawing/2014/main" id="{9849D1BA-FC06-49E9-8E2D-9E020B7582AD}"/>
              </a:ext>
            </a:extLst>
          </p:cNvPr>
          <p:cNvSpPr txBox="1">
            <a:spLocks/>
          </p:cNvSpPr>
          <p:nvPr/>
        </p:nvSpPr>
        <p:spPr>
          <a:xfrm>
            <a:off x="8606196" y="938972"/>
            <a:ext cx="2944919" cy="473090"/>
          </a:xfrm>
          <a:prstGeom prst="rect">
            <a:avLst/>
          </a:prstGeom>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r>
              <a:rPr lang="ar-BH" sz="2000" b="1" dirty="0">
                <a:solidFill>
                  <a:schemeClr val="bg1"/>
                </a:solidFill>
                <a:latin typeface="Sakkal Majalla" panose="02000000000000000000" pitchFamily="2" charset="-78"/>
                <a:cs typeface="Sakkal Majalla" panose="02000000000000000000" pitchFamily="2" charset="-78"/>
              </a:rPr>
              <a:t>المعايير الدولية لتصنيف المؤشرات</a:t>
            </a:r>
          </a:p>
        </p:txBody>
      </p:sp>
      <p:sp>
        <p:nvSpPr>
          <p:cNvPr id="10" name="TextBox 9">
            <a:extLst>
              <a:ext uri="{FF2B5EF4-FFF2-40B4-BE49-F238E27FC236}">
                <a16:creationId xmlns:a16="http://schemas.microsoft.com/office/drawing/2014/main" id="{8E50A541-5EF6-4EFB-B7E4-4FF75739FBAC}"/>
              </a:ext>
            </a:extLst>
          </p:cNvPr>
          <p:cNvSpPr txBox="1"/>
          <p:nvPr/>
        </p:nvSpPr>
        <p:spPr>
          <a:xfrm>
            <a:off x="5466555" y="96983"/>
            <a:ext cx="6112276" cy="417550"/>
          </a:xfrm>
          <a:prstGeom prst="rect">
            <a:avLst/>
          </a:prstGeom>
          <a:noFill/>
        </p:spPr>
        <p:txBody>
          <a:bodyPr wrap="square">
            <a:spAutoFit/>
          </a:bodyPr>
          <a:lstStyle/>
          <a:p>
            <a:pPr marL="0" marR="0" algn="r" rtl="1">
              <a:lnSpc>
                <a:spcPct val="115000"/>
              </a:lnSpc>
              <a:spcBef>
                <a:spcPts val="1800"/>
              </a:spcBef>
              <a:spcAft>
                <a:spcPts val="200"/>
              </a:spcAft>
            </a:pPr>
            <a:r>
              <a:rPr lang="ar-BH" sz="2000" b="1" kern="0"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مؤشرات الأمن الغذائي</a:t>
            </a:r>
            <a:endParaRPr lang="en-US" sz="2000" b="1" kern="0"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69A5348-491C-48CB-8311-4666BBE8AD12}"/>
              </a:ext>
            </a:extLst>
          </p:cNvPr>
          <p:cNvSpPr/>
          <p:nvPr/>
        </p:nvSpPr>
        <p:spPr>
          <a:xfrm>
            <a:off x="10934910" y="1613794"/>
            <a:ext cx="737722" cy="5637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21" name="TextBox 20">
            <a:extLst>
              <a:ext uri="{FF2B5EF4-FFF2-40B4-BE49-F238E27FC236}">
                <a16:creationId xmlns:a16="http://schemas.microsoft.com/office/drawing/2014/main" id="{8425BBC9-80C2-45F9-917D-F7E41C4BD79C}"/>
              </a:ext>
            </a:extLst>
          </p:cNvPr>
          <p:cNvSpPr txBox="1"/>
          <p:nvPr/>
        </p:nvSpPr>
        <p:spPr>
          <a:xfrm>
            <a:off x="9458324" y="1654368"/>
            <a:ext cx="1240665"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وفرة الغذاء</a:t>
            </a:r>
            <a:endParaRPr lang="en-GB" sz="2000" b="1" dirty="0">
              <a:latin typeface="Sakkal Majalla" panose="02000000000000000000" pitchFamily="2" charset="-78"/>
              <a:cs typeface="Sakkal Majalla" panose="02000000000000000000" pitchFamily="2" charset="-78"/>
            </a:endParaRPr>
          </a:p>
        </p:txBody>
      </p:sp>
      <p:sp>
        <p:nvSpPr>
          <p:cNvPr id="22" name="TextBox 21">
            <a:extLst>
              <a:ext uri="{FF2B5EF4-FFF2-40B4-BE49-F238E27FC236}">
                <a16:creationId xmlns:a16="http://schemas.microsoft.com/office/drawing/2014/main" id="{19224C47-095E-45D0-B901-33125EAB999A}"/>
              </a:ext>
            </a:extLst>
          </p:cNvPr>
          <p:cNvSpPr txBox="1"/>
          <p:nvPr/>
        </p:nvSpPr>
        <p:spPr>
          <a:xfrm>
            <a:off x="8310766" y="2400354"/>
            <a:ext cx="2571898"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قدرة الحصول على الغذاء</a:t>
            </a:r>
            <a:endParaRPr lang="en-GB" sz="2000" b="1" dirty="0">
              <a:latin typeface="Sakkal Majalla" panose="02000000000000000000" pitchFamily="2" charset="-78"/>
              <a:cs typeface="Sakkal Majalla" panose="02000000000000000000" pitchFamily="2" charset="-78"/>
            </a:endParaRPr>
          </a:p>
        </p:txBody>
      </p:sp>
      <p:sp>
        <p:nvSpPr>
          <p:cNvPr id="23" name="TextBox 22">
            <a:extLst>
              <a:ext uri="{FF2B5EF4-FFF2-40B4-BE49-F238E27FC236}">
                <a16:creationId xmlns:a16="http://schemas.microsoft.com/office/drawing/2014/main" id="{2D0610A5-D282-4F0B-919E-31D9356BD39A}"/>
              </a:ext>
            </a:extLst>
          </p:cNvPr>
          <p:cNvSpPr txBox="1"/>
          <p:nvPr/>
        </p:nvSpPr>
        <p:spPr>
          <a:xfrm>
            <a:off x="8675466" y="3203928"/>
            <a:ext cx="2207197"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استقرار إمداد الغذاء</a:t>
            </a:r>
            <a:endParaRPr lang="en-GB" sz="2000" b="1" dirty="0">
              <a:latin typeface="Sakkal Majalla" panose="02000000000000000000" pitchFamily="2" charset="-78"/>
              <a:cs typeface="Sakkal Majalla" panose="02000000000000000000" pitchFamily="2" charset="-78"/>
            </a:endParaRPr>
          </a:p>
        </p:txBody>
      </p:sp>
      <p:sp>
        <p:nvSpPr>
          <p:cNvPr id="25" name="TextBox 24">
            <a:extLst>
              <a:ext uri="{FF2B5EF4-FFF2-40B4-BE49-F238E27FC236}">
                <a16:creationId xmlns:a16="http://schemas.microsoft.com/office/drawing/2014/main" id="{31FFE76B-30B5-4A93-A3AC-023B9E39D39F}"/>
              </a:ext>
            </a:extLst>
          </p:cNvPr>
          <p:cNvSpPr txBox="1"/>
          <p:nvPr/>
        </p:nvSpPr>
        <p:spPr>
          <a:xfrm>
            <a:off x="8810625" y="3906573"/>
            <a:ext cx="2072038"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سلامة وجودة الغذاء</a:t>
            </a:r>
            <a:endParaRPr lang="en-GB" sz="2000" b="1" dirty="0">
              <a:latin typeface="Sakkal Majalla" panose="02000000000000000000" pitchFamily="2" charset="-78"/>
              <a:cs typeface="Sakkal Majalla" panose="02000000000000000000" pitchFamily="2" charset="-78"/>
            </a:endParaRPr>
          </a:p>
        </p:txBody>
      </p:sp>
      <p:pic>
        <p:nvPicPr>
          <p:cNvPr id="5" name="Graphic 4" descr="Harvest basket outline">
            <a:extLst>
              <a:ext uri="{FF2B5EF4-FFF2-40B4-BE49-F238E27FC236}">
                <a16:creationId xmlns:a16="http://schemas.microsoft.com/office/drawing/2014/main" id="{21C29FEE-472A-47A8-A8DC-0DFA5DAFB4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60852" y="1630103"/>
            <a:ext cx="559534" cy="559534"/>
          </a:xfrm>
          <a:prstGeom prst="rect">
            <a:avLst/>
          </a:prstGeom>
        </p:spPr>
      </p:pic>
      <p:pic>
        <p:nvPicPr>
          <p:cNvPr id="7" name="Graphic 6" descr="Produce outline">
            <a:extLst>
              <a:ext uri="{FF2B5EF4-FFF2-40B4-BE49-F238E27FC236}">
                <a16:creationId xmlns:a16="http://schemas.microsoft.com/office/drawing/2014/main" id="{562793BE-397E-40ED-B170-3FB2EEA756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99815" y="2355885"/>
            <a:ext cx="620571" cy="620571"/>
          </a:xfrm>
          <a:prstGeom prst="rect">
            <a:avLst/>
          </a:prstGeom>
        </p:spPr>
      </p:pic>
      <p:pic>
        <p:nvPicPr>
          <p:cNvPr id="9" name="Graphic 8" descr="Open hand with plant outline">
            <a:extLst>
              <a:ext uri="{FF2B5EF4-FFF2-40B4-BE49-F238E27FC236}">
                <a16:creationId xmlns:a16="http://schemas.microsoft.com/office/drawing/2014/main" id="{29CA75DC-F4DF-41F5-B1A0-4DE80FECB5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22015" y="3089861"/>
            <a:ext cx="576169" cy="576169"/>
          </a:xfrm>
          <a:prstGeom prst="rect">
            <a:avLst/>
          </a:prstGeom>
        </p:spPr>
      </p:pic>
      <p:pic>
        <p:nvPicPr>
          <p:cNvPr id="27" name="Graphic 26" descr="Watering Plant outline">
            <a:extLst>
              <a:ext uri="{FF2B5EF4-FFF2-40B4-BE49-F238E27FC236}">
                <a16:creationId xmlns:a16="http://schemas.microsoft.com/office/drawing/2014/main" id="{3AD9809E-E0C3-4059-9C06-7D1BFDACFF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44217" y="3898148"/>
            <a:ext cx="576169" cy="450234"/>
          </a:xfrm>
          <a:prstGeom prst="rect">
            <a:avLst/>
          </a:prstGeom>
        </p:spPr>
      </p:pic>
      <p:pic>
        <p:nvPicPr>
          <p:cNvPr id="29" name="Graphic 28" descr="Earth globe: Africa and Europe with solid fill">
            <a:extLst>
              <a:ext uri="{FF2B5EF4-FFF2-40B4-BE49-F238E27FC236}">
                <a16:creationId xmlns:a16="http://schemas.microsoft.com/office/drawing/2014/main" id="{BF3DEB08-11C4-459B-AEC1-48C9748F949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40669" y="5679755"/>
            <a:ext cx="676324" cy="676324"/>
          </a:xfrm>
          <a:prstGeom prst="rect">
            <a:avLst/>
          </a:prstGeom>
        </p:spPr>
      </p:pic>
      <p:pic>
        <p:nvPicPr>
          <p:cNvPr id="31" name="Graphic 30" descr="Earth globe: Americas with solid fill">
            <a:extLst>
              <a:ext uri="{FF2B5EF4-FFF2-40B4-BE49-F238E27FC236}">
                <a16:creationId xmlns:a16="http://schemas.microsoft.com/office/drawing/2014/main" id="{754E3A9E-7B1F-4A27-94A4-2DC08FE00A6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887540" y="5700520"/>
            <a:ext cx="645471" cy="645471"/>
          </a:xfrm>
          <a:prstGeom prst="rect">
            <a:avLst/>
          </a:prstGeom>
        </p:spPr>
      </p:pic>
      <p:sp>
        <p:nvSpPr>
          <p:cNvPr id="32" name="Rectangle: Rounded Corners 31">
            <a:extLst>
              <a:ext uri="{FF2B5EF4-FFF2-40B4-BE49-F238E27FC236}">
                <a16:creationId xmlns:a16="http://schemas.microsoft.com/office/drawing/2014/main" id="{2D120420-77AB-4FFF-888D-A24E52DCAF3A}"/>
              </a:ext>
            </a:extLst>
          </p:cNvPr>
          <p:cNvSpPr/>
          <p:nvPr/>
        </p:nvSpPr>
        <p:spPr>
          <a:xfrm>
            <a:off x="7867649" y="5669243"/>
            <a:ext cx="4167465" cy="11220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35871B2B-FBB8-4FC8-BB8B-49D37D416642}"/>
              </a:ext>
            </a:extLst>
          </p:cNvPr>
          <p:cNvSpPr txBox="1"/>
          <p:nvPr/>
        </p:nvSpPr>
        <p:spPr>
          <a:xfrm>
            <a:off x="10598383" y="6345991"/>
            <a:ext cx="786559"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2020 </a:t>
            </a:r>
          </a:p>
        </p:txBody>
      </p:sp>
      <p:sp>
        <p:nvSpPr>
          <p:cNvPr id="36" name="TextBox 35">
            <a:extLst>
              <a:ext uri="{FF2B5EF4-FFF2-40B4-BE49-F238E27FC236}">
                <a16:creationId xmlns:a16="http://schemas.microsoft.com/office/drawing/2014/main" id="{E0801EEA-3031-49B4-92D8-6D89B92BB2FE}"/>
              </a:ext>
            </a:extLst>
          </p:cNvPr>
          <p:cNvSpPr txBox="1"/>
          <p:nvPr/>
        </p:nvSpPr>
        <p:spPr>
          <a:xfrm>
            <a:off x="7934786" y="6341551"/>
            <a:ext cx="2070485" cy="461665"/>
          </a:xfrm>
          <a:prstGeom prst="rect">
            <a:avLst/>
          </a:prstGeom>
          <a:noFill/>
        </p:spPr>
        <p:txBody>
          <a:bodyPr wrap="square" rtlCol="0">
            <a:spAutoFit/>
          </a:bodyPr>
          <a:lstStyle/>
          <a:p>
            <a:pPr algn="r" rtl="1"/>
            <a:r>
              <a:rPr lang="ar-BH" sz="2400" b="1" dirty="0">
                <a:latin typeface="Sakkal Majalla" panose="02000000000000000000" pitchFamily="2" charset="-78"/>
                <a:cs typeface="Sakkal Majalla" panose="02000000000000000000" pitchFamily="2" charset="-78"/>
              </a:rPr>
              <a:t>20</a:t>
            </a:r>
            <a:r>
              <a:rPr lang="en-US" sz="2400" b="1" dirty="0">
                <a:latin typeface="Sakkal Majalla" panose="02000000000000000000" pitchFamily="2" charset="-78"/>
                <a:cs typeface="Sakkal Majalla" panose="02000000000000000000" pitchFamily="2" charset="-78"/>
              </a:rPr>
              <a:t>20</a:t>
            </a:r>
            <a:r>
              <a:rPr lang="ar-BH" sz="2400" b="1" dirty="0">
                <a:latin typeface="Sakkal Majalla" panose="02000000000000000000" pitchFamily="2" charset="-78"/>
                <a:cs typeface="Sakkal Majalla" panose="02000000000000000000" pitchFamily="2" charset="-78"/>
              </a:rPr>
              <a:t>   2025   2030</a:t>
            </a:r>
            <a:r>
              <a:rPr lang="en-US" sz="2400" b="1" dirty="0">
                <a:latin typeface="Sakkal Majalla" panose="02000000000000000000" pitchFamily="2" charset="-78"/>
                <a:cs typeface="Sakkal Majalla" panose="02000000000000000000" pitchFamily="2" charset="-78"/>
              </a:rPr>
              <a:t>  </a:t>
            </a:r>
            <a:endParaRPr lang="ar-BH" sz="2400" b="1" dirty="0">
              <a:latin typeface="Sakkal Majalla" panose="02000000000000000000" pitchFamily="2" charset="-78"/>
              <a:cs typeface="Sakkal Majalla" panose="02000000000000000000" pitchFamily="2" charset="-78"/>
            </a:endParaRPr>
          </a:p>
        </p:txBody>
      </p:sp>
      <p:pic>
        <p:nvPicPr>
          <p:cNvPr id="38" name="Graphic 37" descr="Badge 6 with solid fill">
            <a:extLst>
              <a:ext uri="{FF2B5EF4-FFF2-40B4-BE49-F238E27FC236}">
                <a16:creationId xmlns:a16="http://schemas.microsoft.com/office/drawing/2014/main" id="{2BCC2DEA-1876-4892-B093-6060333B42D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728975" y="5741556"/>
            <a:ext cx="541680" cy="541680"/>
          </a:xfrm>
          <a:prstGeom prst="rect">
            <a:avLst/>
          </a:prstGeom>
        </p:spPr>
      </p:pic>
      <p:sp>
        <p:nvSpPr>
          <p:cNvPr id="39" name="Octagon 38">
            <a:extLst>
              <a:ext uri="{FF2B5EF4-FFF2-40B4-BE49-F238E27FC236}">
                <a16:creationId xmlns:a16="http://schemas.microsoft.com/office/drawing/2014/main" id="{8A7B9929-DC5E-4B30-A25F-3DE56284B595}"/>
              </a:ext>
            </a:extLst>
          </p:cNvPr>
          <p:cNvSpPr/>
          <p:nvPr/>
        </p:nvSpPr>
        <p:spPr>
          <a:xfrm>
            <a:off x="9302326" y="5795932"/>
            <a:ext cx="544318" cy="435238"/>
          </a:xfrm>
          <a:prstGeom prst="octagon">
            <a:avLst/>
          </a:prstGeom>
          <a:solidFill>
            <a:srgbClr val="D9C79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49</a:t>
            </a:r>
            <a:endParaRPr lang="en-GB" dirty="0"/>
          </a:p>
        </p:txBody>
      </p:sp>
      <p:sp>
        <p:nvSpPr>
          <p:cNvPr id="40" name="Octagon 39">
            <a:extLst>
              <a:ext uri="{FF2B5EF4-FFF2-40B4-BE49-F238E27FC236}">
                <a16:creationId xmlns:a16="http://schemas.microsoft.com/office/drawing/2014/main" id="{77FDE68E-778B-485D-A27F-850782649252}"/>
              </a:ext>
            </a:extLst>
          </p:cNvPr>
          <p:cNvSpPr/>
          <p:nvPr/>
        </p:nvSpPr>
        <p:spPr>
          <a:xfrm>
            <a:off x="8655173" y="5802798"/>
            <a:ext cx="544319" cy="406441"/>
          </a:xfrm>
          <a:prstGeom prst="octagon">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30</a:t>
            </a:r>
            <a:endParaRPr lang="en-GB" dirty="0"/>
          </a:p>
        </p:txBody>
      </p:sp>
      <p:sp>
        <p:nvSpPr>
          <p:cNvPr id="41" name="Octagon 40">
            <a:extLst>
              <a:ext uri="{FF2B5EF4-FFF2-40B4-BE49-F238E27FC236}">
                <a16:creationId xmlns:a16="http://schemas.microsoft.com/office/drawing/2014/main" id="{BF3C85AB-700F-4420-B6E9-11E185B2B677}"/>
              </a:ext>
            </a:extLst>
          </p:cNvPr>
          <p:cNvSpPr/>
          <p:nvPr/>
        </p:nvSpPr>
        <p:spPr>
          <a:xfrm>
            <a:off x="7997131" y="5788992"/>
            <a:ext cx="544318" cy="434054"/>
          </a:xfrm>
          <a:prstGeom prst="octagon">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25</a:t>
            </a:r>
            <a:endParaRPr lang="en-GB" dirty="0"/>
          </a:p>
        </p:txBody>
      </p:sp>
      <p:sp>
        <p:nvSpPr>
          <p:cNvPr id="42" name="TextBox 41">
            <a:extLst>
              <a:ext uri="{FF2B5EF4-FFF2-40B4-BE49-F238E27FC236}">
                <a16:creationId xmlns:a16="http://schemas.microsoft.com/office/drawing/2014/main" id="{B679C619-E1F0-4E78-9FFB-740248A81470}"/>
              </a:ext>
            </a:extLst>
          </p:cNvPr>
          <p:cNvSpPr txBox="1"/>
          <p:nvPr/>
        </p:nvSpPr>
        <p:spPr>
          <a:xfrm>
            <a:off x="10882663" y="6337224"/>
            <a:ext cx="1004559"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عربياً</a:t>
            </a:r>
            <a:endParaRPr lang="en-GB" sz="2000" b="1" dirty="0">
              <a:latin typeface="Sakkal Majalla" panose="02000000000000000000" pitchFamily="2" charset="-78"/>
              <a:cs typeface="Sakkal Majalla" panose="02000000000000000000" pitchFamily="2" charset="-78"/>
            </a:endParaRPr>
          </a:p>
        </p:txBody>
      </p:sp>
      <p:sp>
        <p:nvSpPr>
          <p:cNvPr id="43" name="TextBox 42">
            <a:extLst>
              <a:ext uri="{FF2B5EF4-FFF2-40B4-BE49-F238E27FC236}">
                <a16:creationId xmlns:a16="http://schemas.microsoft.com/office/drawing/2014/main" id="{60BB9906-B8E1-4626-9E91-2491FA1F4A82}"/>
              </a:ext>
            </a:extLst>
          </p:cNvPr>
          <p:cNvSpPr txBox="1"/>
          <p:nvPr/>
        </p:nvSpPr>
        <p:spPr>
          <a:xfrm>
            <a:off x="9887540" y="6391212"/>
            <a:ext cx="667101"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عالمياً</a:t>
            </a:r>
            <a:endParaRPr lang="en-GB" sz="2800" b="1" dirty="0">
              <a:latin typeface="Sakkal Majalla" panose="02000000000000000000" pitchFamily="2" charset="-78"/>
              <a:cs typeface="Sakkal Majalla" panose="02000000000000000000" pitchFamily="2" charset="-78"/>
            </a:endParaRPr>
          </a:p>
        </p:txBody>
      </p:sp>
      <p:sp>
        <p:nvSpPr>
          <p:cNvPr id="44" name="Title 1">
            <a:extLst>
              <a:ext uri="{FF2B5EF4-FFF2-40B4-BE49-F238E27FC236}">
                <a16:creationId xmlns:a16="http://schemas.microsoft.com/office/drawing/2014/main" id="{7894D8FF-B1E6-46DE-974B-9DBE26ED13AC}"/>
              </a:ext>
            </a:extLst>
          </p:cNvPr>
          <p:cNvSpPr txBox="1">
            <a:spLocks/>
          </p:cNvSpPr>
          <p:nvPr/>
        </p:nvSpPr>
        <p:spPr>
          <a:xfrm>
            <a:off x="8129358" y="4846783"/>
            <a:ext cx="3644045" cy="696943"/>
          </a:xfrm>
          <a:prstGeom prst="rect">
            <a:avLst/>
          </a:prstGeom>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r>
              <a:rPr lang="ar-BH" sz="2000" b="1" dirty="0">
                <a:solidFill>
                  <a:schemeClr val="bg1"/>
                </a:solidFill>
                <a:latin typeface="Sakkal Majalla" panose="02000000000000000000" pitchFamily="2" charset="-78"/>
                <a:cs typeface="Sakkal Majalla" panose="02000000000000000000" pitchFamily="2" charset="-78"/>
              </a:rPr>
              <a:t>تصنيف مملكة البحرين في المؤشرات العالمية</a:t>
            </a:r>
          </a:p>
          <a:p>
            <a:pPr algn="ctr" fontAlgn="base"/>
            <a:r>
              <a:rPr lang="ar-BH" sz="2000" b="1" dirty="0">
                <a:solidFill>
                  <a:schemeClr val="bg1"/>
                </a:solidFill>
                <a:latin typeface="Sakkal Majalla" panose="02000000000000000000" pitchFamily="2" charset="-78"/>
                <a:cs typeface="Sakkal Majalla" panose="02000000000000000000" pitchFamily="2" charset="-78"/>
              </a:rPr>
              <a:t> للأمن الغذائي</a:t>
            </a:r>
          </a:p>
        </p:txBody>
      </p:sp>
      <p:sp>
        <p:nvSpPr>
          <p:cNvPr id="45" name="Rectangle: Rounded Corners 44">
            <a:extLst>
              <a:ext uri="{FF2B5EF4-FFF2-40B4-BE49-F238E27FC236}">
                <a16:creationId xmlns:a16="http://schemas.microsoft.com/office/drawing/2014/main" id="{5032B7D4-2042-49AC-B940-CE576478664C}"/>
              </a:ext>
            </a:extLst>
          </p:cNvPr>
          <p:cNvSpPr/>
          <p:nvPr/>
        </p:nvSpPr>
        <p:spPr>
          <a:xfrm>
            <a:off x="7867649" y="779482"/>
            <a:ext cx="4202457" cy="3802042"/>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F5372F6E-319D-4697-8A99-46017AE6B897}"/>
              </a:ext>
            </a:extLst>
          </p:cNvPr>
          <p:cNvCxnSpPr>
            <a:cxnSpLocks/>
          </p:cNvCxnSpPr>
          <p:nvPr/>
        </p:nvCxnSpPr>
        <p:spPr>
          <a:xfrm>
            <a:off x="10598383" y="5795932"/>
            <a:ext cx="0" cy="824652"/>
          </a:xfrm>
          <a:prstGeom prst="line">
            <a:avLst/>
          </a:prstGeom>
          <a:ln w="28575">
            <a:prstDash val="dash"/>
          </a:ln>
        </p:spPr>
        <p:style>
          <a:lnRef idx="1">
            <a:schemeClr val="accent5"/>
          </a:lnRef>
          <a:fillRef idx="0">
            <a:schemeClr val="accent5"/>
          </a:fillRef>
          <a:effectRef idx="0">
            <a:schemeClr val="accent5"/>
          </a:effectRef>
          <a:fontRef idx="minor">
            <a:schemeClr val="tx1"/>
          </a:fontRef>
        </p:style>
      </p:cxnSp>
      <p:sp>
        <p:nvSpPr>
          <p:cNvPr id="48" name="TextBox 47">
            <a:extLst>
              <a:ext uri="{FF2B5EF4-FFF2-40B4-BE49-F238E27FC236}">
                <a16:creationId xmlns:a16="http://schemas.microsoft.com/office/drawing/2014/main" id="{40D5ECCA-1354-4317-8D4D-D449540DE374}"/>
              </a:ext>
            </a:extLst>
          </p:cNvPr>
          <p:cNvSpPr txBox="1"/>
          <p:nvPr/>
        </p:nvSpPr>
        <p:spPr>
          <a:xfrm>
            <a:off x="3662338" y="3113224"/>
            <a:ext cx="3339601" cy="417550"/>
          </a:xfrm>
          <a:prstGeom prst="rect">
            <a:avLst/>
          </a:prstGeom>
          <a:noFill/>
        </p:spPr>
        <p:txBody>
          <a:bodyPr wrap="square">
            <a:spAutoFit/>
          </a:bodyPr>
          <a:lstStyle/>
          <a:p>
            <a:pPr marL="0" marR="0" algn="r" rtl="1">
              <a:lnSpc>
                <a:spcPct val="115000"/>
              </a:lnSpc>
              <a:spcBef>
                <a:spcPts val="1800"/>
              </a:spcBef>
              <a:spcAft>
                <a:spcPts val="200"/>
              </a:spcAft>
            </a:pPr>
            <a:r>
              <a:rPr lang="ar-BH" sz="2000" b="1" kern="0"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تحديات الأمن الغذائي </a:t>
            </a:r>
            <a:endParaRPr lang="en-US" sz="2000" b="1" kern="0"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2AC2EA02-C849-42A3-A4EE-1DF0DD98F425}"/>
              </a:ext>
            </a:extLst>
          </p:cNvPr>
          <p:cNvSpPr txBox="1"/>
          <p:nvPr/>
        </p:nvSpPr>
        <p:spPr>
          <a:xfrm>
            <a:off x="565859" y="3549861"/>
            <a:ext cx="6921351" cy="329320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just" rtl="1">
              <a:buFont typeface="Arial" panose="020B0604020202020204" pitchFamily="34" charset="0"/>
              <a:buChar char="•"/>
              <a:defRPr/>
            </a:pPr>
            <a:r>
              <a:rPr lang="ar-BH" sz="1600" dirty="0">
                <a:solidFill>
                  <a:srgbClr val="262626"/>
                </a:solidFill>
                <a:latin typeface="Sakkal Majalla" panose="02000000000000000000" pitchFamily="2" charset="-78"/>
                <a:ea typeface="Times New Roman" panose="02020603050405020304" pitchFamily="18" charset="0"/>
                <a:cs typeface="Sakkal Majalla" panose="02000000000000000000" pitchFamily="2" charset="-78"/>
              </a:rPr>
              <a:t>تعتمد مملكة البحرين في تبعيتها الغذائية على الاستيراد، حيث تستورد نحو 90% من احتياجاتها الغذائية من الخارج.  </a:t>
            </a:r>
          </a:p>
          <a:p>
            <a:pPr marL="285750" indent="-285750" algn="just" rtl="1">
              <a:buFont typeface="Arial" panose="020B0604020202020204" pitchFamily="34" charset="0"/>
              <a:buChar char="•"/>
              <a:defRPr/>
            </a:pPr>
            <a:r>
              <a:rPr lang="ar-BH" sz="1600" dirty="0">
                <a:solidFill>
                  <a:srgbClr val="262626"/>
                </a:solidFill>
                <a:latin typeface="Sakkal Majalla" panose="02000000000000000000" pitchFamily="2" charset="-78"/>
                <a:ea typeface="Times New Roman" panose="02020603050405020304" pitchFamily="18" charset="0"/>
                <a:cs typeface="Sakkal Majalla" panose="02000000000000000000" pitchFamily="2" charset="-78"/>
              </a:rPr>
              <a:t>هناك مجموعة من التحديات المتصلة بالأمن الغذائي من أهمها:</a:t>
            </a:r>
          </a:p>
          <a:p>
            <a:pPr marL="285750" indent="-285750" algn="just" rtl="1">
              <a:buFont typeface="Arial" panose="020B0604020202020204" pitchFamily="34" charset="0"/>
              <a:buChar char="•"/>
              <a:defRPr/>
            </a:pPr>
            <a:endParaRPr lang="ar-BH" sz="1600" dirty="0">
              <a:solidFill>
                <a:srgbClr val="262626"/>
              </a:solidFill>
              <a:latin typeface="Sakkal Majalla" panose="02000000000000000000" pitchFamily="2" charset="-78"/>
              <a:ea typeface="Times New Roman" panose="02020603050405020304" pitchFamily="18" charset="0"/>
              <a:cs typeface="Sakkal Majalla" panose="02000000000000000000" pitchFamily="2" charset="-78"/>
            </a:endParaRPr>
          </a:p>
          <a:p>
            <a:pPr marL="800100" lvl="1" indent="-342900" algn="just" rtl="1">
              <a:buClr>
                <a:schemeClr val="accent4"/>
              </a:buClr>
              <a:buSzPct val="85000"/>
              <a:buFont typeface="Symbol" panose="05050102010706020507" pitchFamily="18" charset="2"/>
              <a:buChar char=""/>
              <a:defRPr/>
            </a:pPr>
            <a:r>
              <a:rPr lang="ar-BH" sz="1600" dirty="0">
                <a:solidFill>
                  <a:srgbClr val="262626"/>
                </a:solidFill>
                <a:latin typeface="Sakkal Majalla" panose="02000000000000000000" pitchFamily="2" charset="-78"/>
                <a:ea typeface="Times New Roman" panose="02020603050405020304" pitchFamily="18" charset="0"/>
                <a:cs typeface="Sakkal Majalla" panose="02000000000000000000" pitchFamily="2" charset="-78"/>
              </a:rPr>
              <a:t>المخاطر التي تنجم عن الاضطرابات البيئية، المناخية، الاقتصادية، الاجتماعية، و</a:t>
            </a:r>
            <a:r>
              <a:rPr lang="en-US" sz="1600" dirty="0">
                <a:solidFill>
                  <a:srgbClr val="262626"/>
                </a:solidFill>
                <a:latin typeface="Sakkal Majalla" panose="02000000000000000000" pitchFamily="2" charset="-78"/>
                <a:ea typeface="Times New Roman" panose="02020603050405020304" pitchFamily="18" charset="0"/>
                <a:cs typeface="Sakkal Majalla" panose="02000000000000000000" pitchFamily="2" charset="-78"/>
              </a:rPr>
              <a:t>,</a:t>
            </a:r>
            <a:r>
              <a:rPr lang="ar-BH" sz="1600" dirty="0">
                <a:solidFill>
                  <a:srgbClr val="262626"/>
                </a:solidFill>
                <a:latin typeface="Sakkal Majalla" panose="02000000000000000000" pitchFamily="2" charset="-78"/>
                <a:ea typeface="Times New Roman" panose="02020603050405020304" pitchFamily="18" charset="0"/>
                <a:cs typeface="Sakkal Majalla" panose="02000000000000000000" pitchFamily="2" charset="-78"/>
              </a:rPr>
              <a:t>انتشار الأوبئة.</a:t>
            </a:r>
          </a:p>
          <a:p>
            <a:pPr marL="742950" lvl="1" indent="-285750" algn="just" rtl="1">
              <a:buClr>
                <a:schemeClr val="accent4"/>
              </a:buClr>
              <a:buSzPct val="85000"/>
              <a:buFont typeface="Symbol" panose="05050102010706020507" pitchFamily="18" charset="2"/>
              <a:buChar char=""/>
              <a:defRPr/>
            </a:pPr>
            <a:endParaRPr lang="ar-BH" sz="1600" dirty="0">
              <a:solidFill>
                <a:srgbClr val="262626"/>
              </a:solidFill>
              <a:latin typeface="Sakkal Majalla" panose="02000000000000000000" pitchFamily="2" charset="-78"/>
              <a:ea typeface="Times New Roman" panose="02020603050405020304" pitchFamily="18" charset="0"/>
              <a:cs typeface="Sakkal Majalla" panose="02000000000000000000" pitchFamily="2" charset="-78"/>
            </a:endParaRPr>
          </a:p>
          <a:p>
            <a:pPr marL="800100" lvl="1" indent="-342900" algn="just" rtl="1">
              <a:buClr>
                <a:schemeClr val="accent4"/>
              </a:buClr>
              <a:buSzPct val="85000"/>
              <a:buFont typeface="Symbol" panose="05050102010706020507" pitchFamily="18" charset="2"/>
              <a:buChar char=""/>
              <a:defRPr/>
            </a:pPr>
            <a:r>
              <a:rPr lang="ar-BH" sz="1600" dirty="0">
                <a:solidFill>
                  <a:srgbClr val="262626"/>
                </a:solidFill>
                <a:latin typeface="Sakkal Majalla" panose="02000000000000000000" pitchFamily="2" charset="-78"/>
                <a:ea typeface="Times New Roman" panose="02020603050405020304" pitchFamily="18" charset="0"/>
                <a:cs typeface="Sakkal Majalla" panose="02000000000000000000" pitchFamily="2" charset="-78"/>
              </a:rPr>
              <a:t>محدودية الموارد الطبيعية المحلية والمتمثلة بندرة المياه، وقلة هطول الأمطار، وارتفاع درجات الحرارة، ومحدودية الأراضي الزراعية الصالحة للزراعة، وغياب الأفضلية النسبية في الزراعة التقليدية</a:t>
            </a:r>
          </a:p>
          <a:p>
            <a:pPr marL="742950" lvl="1" indent="-285750" algn="just" rtl="1">
              <a:buClr>
                <a:schemeClr val="accent4"/>
              </a:buClr>
              <a:buSzPct val="85000"/>
              <a:buFont typeface="Symbol" panose="05050102010706020507" pitchFamily="18" charset="2"/>
              <a:buChar char=""/>
              <a:defRPr/>
            </a:pPr>
            <a:endParaRPr lang="ar-BH" sz="1600" dirty="0">
              <a:solidFill>
                <a:srgbClr val="262626"/>
              </a:solidFill>
              <a:latin typeface="Sakkal Majalla" panose="02000000000000000000" pitchFamily="2" charset="-78"/>
              <a:ea typeface="Times New Roman" panose="02020603050405020304" pitchFamily="18" charset="0"/>
              <a:cs typeface="Sakkal Majalla" panose="02000000000000000000" pitchFamily="2" charset="-78"/>
            </a:endParaRPr>
          </a:p>
          <a:p>
            <a:pPr marL="800100" lvl="1" indent="-342900" algn="just" rtl="1">
              <a:buClr>
                <a:schemeClr val="accent4"/>
              </a:buClr>
              <a:buSzPct val="85000"/>
              <a:buFont typeface="Symbol" panose="05050102010706020507" pitchFamily="18" charset="2"/>
              <a:buChar char=""/>
              <a:defRPr/>
            </a:pPr>
            <a:r>
              <a:rPr lang="ar-BH" sz="1600" dirty="0">
                <a:solidFill>
                  <a:srgbClr val="262626"/>
                </a:solidFill>
                <a:latin typeface="Sakkal Majalla" panose="02000000000000000000" pitchFamily="2" charset="-78"/>
                <a:ea typeface="Times New Roman" panose="02020603050405020304" pitchFamily="18" charset="0"/>
                <a:cs typeface="Sakkal Majalla" panose="02000000000000000000" pitchFamily="2" charset="-78"/>
              </a:rPr>
              <a:t>المشاكل المتعلقة بنقل وتطويع استخدام التقانات الزراعية الحديثة</a:t>
            </a:r>
          </a:p>
          <a:p>
            <a:pPr marL="742950" lvl="1" indent="-285750" algn="just" rtl="1">
              <a:buClr>
                <a:schemeClr val="accent4"/>
              </a:buClr>
              <a:buSzPct val="85000"/>
              <a:buFont typeface="Symbol" panose="05050102010706020507" pitchFamily="18" charset="2"/>
              <a:buChar char=""/>
              <a:defRPr/>
            </a:pPr>
            <a:endParaRPr lang="ar-BH" sz="1600" dirty="0">
              <a:solidFill>
                <a:srgbClr val="262626"/>
              </a:solidFill>
              <a:latin typeface="Sakkal Majalla" panose="02000000000000000000" pitchFamily="2" charset="-78"/>
              <a:ea typeface="Times New Roman" panose="02020603050405020304" pitchFamily="18" charset="0"/>
              <a:cs typeface="Sakkal Majalla" panose="02000000000000000000" pitchFamily="2" charset="-78"/>
            </a:endParaRPr>
          </a:p>
          <a:p>
            <a:pPr marL="800100" lvl="1" indent="-342900" algn="just" rtl="1">
              <a:buClr>
                <a:schemeClr val="accent4"/>
              </a:buClr>
              <a:buSzPct val="85000"/>
              <a:buFont typeface="Symbol" panose="05050102010706020507" pitchFamily="18" charset="2"/>
              <a:buChar char=""/>
              <a:defRPr/>
            </a:pPr>
            <a:r>
              <a:rPr lang="ar-BH" sz="1600" dirty="0">
                <a:solidFill>
                  <a:srgbClr val="262626"/>
                </a:solidFill>
                <a:latin typeface="Sakkal Majalla" panose="02000000000000000000" pitchFamily="2" charset="-78"/>
                <a:ea typeface="Times New Roman" panose="02020603050405020304" pitchFamily="18" charset="0"/>
                <a:cs typeface="Sakkal Majalla" panose="02000000000000000000" pitchFamily="2" charset="-78"/>
              </a:rPr>
              <a:t>المشاكل المتصلة بالسياسات الاستثمارية، التجارية، التسويقية</a:t>
            </a:r>
          </a:p>
          <a:p>
            <a:pPr marL="742950" lvl="1" indent="-285750" algn="just" rtl="1">
              <a:buClr>
                <a:schemeClr val="accent4"/>
              </a:buClr>
              <a:buSzPct val="85000"/>
              <a:buFont typeface="Symbol" panose="05050102010706020507" pitchFamily="18" charset="2"/>
              <a:buChar char=""/>
              <a:defRPr/>
            </a:pPr>
            <a:endParaRPr lang="ar-BH" sz="1600" dirty="0">
              <a:solidFill>
                <a:srgbClr val="262626"/>
              </a:solidFill>
              <a:latin typeface="Sakkal Majalla" panose="02000000000000000000" pitchFamily="2" charset="-78"/>
              <a:ea typeface="Times New Roman" panose="02020603050405020304" pitchFamily="18" charset="0"/>
              <a:cs typeface="Sakkal Majalla" panose="02000000000000000000" pitchFamily="2" charset="-78"/>
            </a:endParaRPr>
          </a:p>
          <a:p>
            <a:pPr marL="800100" lvl="1" indent="-342900" algn="just" rtl="1">
              <a:buClr>
                <a:schemeClr val="accent4"/>
              </a:buClr>
              <a:buSzPct val="85000"/>
              <a:buFont typeface="Symbol" panose="05050102010706020507" pitchFamily="18" charset="2"/>
              <a:buChar char=""/>
              <a:defRPr/>
            </a:pPr>
            <a:r>
              <a:rPr lang="ar-BH" sz="1600" dirty="0">
                <a:solidFill>
                  <a:srgbClr val="262626"/>
                </a:solidFill>
                <a:latin typeface="Sakkal Majalla" panose="02000000000000000000" pitchFamily="2" charset="-78"/>
                <a:ea typeface="Times New Roman" panose="02020603050405020304" pitchFamily="18" charset="0"/>
                <a:cs typeface="Sakkal Majalla" panose="02000000000000000000" pitchFamily="2" charset="-78"/>
              </a:rPr>
              <a:t>الزيادة السكانية، واستمرار الهدر الغذائي، وقلة الأيدي العاملة في الزراعة</a:t>
            </a:r>
          </a:p>
        </p:txBody>
      </p:sp>
      <p:cxnSp>
        <p:nvCxnSpPr>
          <p:cNvPr id="34" name="Straight Connector 33">
            <a:extLst>
              <a:ext uri="{FF2B5EF4-FFF2-40B4-BE49-F238E27FC236}">
                <a16:creationId xmlns:a16="http://schemas.microsoft.com/office/drawing/2014/main" id="{09173304-70A0-44A7-87AE-C69A43533E19}"/>
              </a:ext>
            </a:extLst>
          </p:cNvPr>
          <p:cNvCxnSpPr>
            <a:cxnSpLocks/>
          </p:cNvCxnSpPr>
          <p:nvPr/>
        </p:nvCxnSpPr>
        <p:spPr>
          <a:xfrm flipV="1">
            <a:off x="5099681" y="3533953"/>
            <a:ext cx="2270713" cy="1"/>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sp>
        <p:nvSpPr>
          <p:cNvPr id="51" name="Rectangle 50">
            <a:extLst>
              <a:ext uri="{FF2B5EF4-FFF2-40B4-BE49-F238E27FC236}">
                <a16:creationId xmlns:a16="http://schemas.microsoft.com/office/drawing/2014/main" id="{0ACA2D9F-2650-4C98-B116-6B131B2EC028}"/>
              </a:ext>
            </a:extLst>
          </p:cNvPr>
          <p:cNvSpPr/>
          <p:nvPr/>
        </p:nvSpPr>
        <p:spPr>
          <a:xfrm>
            <a:off x="409839" y="1288863"/>
            <a:ext cx="6145201" cy="683739"/>
          </a:xfrm>
          <a:prstGeom prst="rect">
            <a:avLst/>
          </a:prstGeom>
          <a:noFill/>
          <a:ln w="12700">
            <a:solidFill>
              <a:srgbClr val="2E394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spcBef>
                <a:spcPts val="0"/>
              </a:spcBef>
              <a:spcAft>
                <a:spcPts val="0"/>
              </a:spcAft>
            </a:pPr>
            <a:r>
              <a:rPr lang="ar-SA" sz="800" dirty="0">
                <a:effectLst/>
                <a:latin typeface="Sakkal Majalla" panose="02000000000000000000" pitchFamily="2" charset="-78"/>
                <a:cs typeface="Sakkal Majalla" panose="02000000000000000000" pitchFamily="2" charset="-78"/>
              </a:rPr>
              <a:t> </a:t>
            </a:r>
            <a:endParaRPr lang="en-US" sz="2000" dirty="0">
              <a:effectLst/>
              <a:latin typeface="Sakkal Majalla" panose="02000000000000000000" pitchFamily="2" charset="-78"/>
              <a:cs typeface="Sakkal Majalla" panose="02000000000000000000" pitchFamily="2" charset="-78"/>
            </a:endParaRPr>
          </a:p>
          <a:p>
            <a:pPr marL="0" marR="0" algn="r" rtl="1">
              <a:spcBef>
                <a:spcPts val="0"/>
              </a:spcBef>
              <a:spcAft>
                <a:spcPts val="0"/>
              </a:spcAft>
            </a:pPr>
            <a:r>
              <a:rPr lang="ar-SA" kern="1200" cap="small" dirty="0">
                <a:solidFill>
                  <a:srgbClr val="000000"/>
                </a:solidFill>
                <a:effectLst/>
                <a:latin typeface="Sakkal Majalla" panose="02000000000000000000" pitchFamily="2" charset="-78"/>
                <a:cs typeface="Sakkal Majalla" panose="02000000000000000000" pitchFamily="2" charset="-78"/>
              </a:rPr>
              <a:t>استراتيجية للأمن الغذائي التي تركز على الاستدامة الاجتماعية والاقتصادية والبيئية وتحد من المخاطر ذات الصلة بتغير المناخ والمتغيرات الاجتماعية والاقتصادية والسياسية العالمية. </a:t>
            </a:r>
            <a:endParaRPr lang="en-US" kern="1200" cap="small" dirty="0">
              <a:solidFill>
                <a:srgbClr val="000000"/>
              </a:solidFill>
              <a:effectLst/>
              <a:latin typeface="Sakkal Majalla" panose="02000000000000000000" pitchFamily="2" charset="-78"/>
              <a:cs typeface="Sakkal Majalla" panose="02000000000000000000" pitchFamily="2" charset="-78"/>
            </a:endParaRPr>
          </a:p>
        </p:txBody>
      </p:sp>
      <p:sp>
        <p:nvSpPr>
          <p:cNvPr id="52" name="Rectangle 51">
            <a:extLst>
              <a:ext uri="{FF2B5EF4-FFF2-40B4-BE49-F238E27FC236}">
                <a16:creationId xmlns:a16="http://schemas.microsoft.com/office/drawing/2014/main" id="{1D2D7C13-0823-4EF1-8C26-D20329495212}"/>
              </a:ext>
            </a:extLst>
          </p:cNvPr>
          <p:cNvSpPr/>
          <p:nvPr/>
        </p:nvSpPr>
        <p:spPr>
          <a:xfrm>
            <a:off x="400668" y="2135562"/>
            <a:ext cx="6145201" cy="721511"/>
          </a:xfrm>
          <a:prstGeom prst="rect">
            <a:avLst/>
          </a:prstGeom>
          <a:noFill/>
          <a:ln w="12700">
            <a:solidFill>
              <a:srgbClr val="8F8F8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spcBef>
                <a:spcPts val="0"/>
              </a:spcBef>
              <a:spcAft>
                <a:spcPts val="0"/>
              </a:spcAft>
            </a:pPr>
            <a:r>
              <a:rPr lang="ar-SA" dirty="0">
                <a:solidFill>
                  <a:schemeClr val="tx1"/>
                </a:solidFill>
                <a:effectLst/>
                <a:latin typeface="Sakkal Majalla" panose="02000000000000000000" pitchFamily="2" charset="-78"/>
                <a:cs typeface="Sakkal Majalla" panose="02000000000000000000" pitchFamily="2" charset="-78"/>
              </a:rPr>
              <a:t>ضمان حصول جميع المواطنين والمقيمين في مملكة البحرين بشكل مستدام على الأغذية الكافية والآمنة والمغذية التي تلبي احتياجاتهم وتفضيلاتهم الغذائية لأجل حياة نشطة وصحية.</a:t>
            </a:r>
            <a:endParaRPr lang="en-US" dirty="0">
              <a:solidFill>
                <a:schemeClr val="tx1"/>
              </a:solidFill>
              <a:latin typeface="Sakkal Majalla" panose="02000000000000000000" pitchFamily="2" charset="-78"/>
              <a:cs typeface="Sakkal Majalla" panose="02000000000000000000" pitchFamily="2" charset="-78"/>
            </a:endParaRPr>
          </a:p>
        </p:txBody>
      </p:sp>
      <p:sp>
        <p:nvSpPr>
          <p:cNvPr id="54" name="TextBox 53">
            <a:extLst>
              <a:ext uri="{FF2B5EF4-FFF2-40B4-BE49-F238E27FC236}">
                <a16:creationId xmlns:a16="http://schemas.microsoft.com/office/drawing/2014/main" id="{FD4BB692-4ABA-497C-8E19-959824CF4232}"/>
              </a:ext>
            </a:extLst>
          </p:cNvPr>
          <p:cNvSpPr txBox="1"/>
          <p:nvPr/>
        </p:nvSpPr>
        <p:spPr>
          <a:xfrm>
            <a:off x="6715008" y="1378726"/>
            <a:ext cx="783368" cy="461665"/>
          </a:xfrm>
          <a:prstGeom prst="rect">
            <a:avLst/>
          </a:prstGeom>
          <a:solidFill>
            <a:srgbClr val="2E394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wrap="square">
            <a:spAutoFit/>
          </a:bodyPr>
          <a:lstStyle/>
          <a:p>
            <a:pPr marL="0" marR="0" algn="r" rtl="1">
              <a:spcBef>
                <a:spcPts val="0"/>
              </a:spcBef>
              <a:spcAft>
                <a:spcPts val="0"/>
              </a:spcAft>
            </a:pPr>
            <a:r>
              <a:rPr lang="ar-BH" sz="2400" b="1" kern="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الرؤية</a:t>
            </a:r>
            <a:endParaRPr lang="ar-BH" sz="2800" b="1" kern="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56" name="TextBox 55">
            <a:extLst>
              <a:ext uri="{FF2B5EF4-FFF2-40B4-BE49-F238E27FC236}">
                <a16:creationId xmlns:a16="http://schemas.microsoft.com/office/drawing/2014/main" id="{CB479A58-098B-472D-A609-F7E344A6F981}"/>
              </a:ext>
            </a:extLst>
          </p:cNvPr>
          <p:cNvSpPr txBox="1"/>
          <p:nvPr/>
        </p:nvSpPr>
        <p:spPr>
          <a:xfrm>
            <a:off x="6727277" y="2241524"/>
            <a:ext cx="783368" cy="461665"/>
          </a:xfrm>
          <a:prstGeom prst="rect">
            <a:avLst/>
          </a:prstGeom>
          <a:solidFill>
            <a:srgbClr val="7F7F7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wrap="square">
            <a:spAutoFit/>
          </a:bodyPr>
          <a:lstStyle>
            <a:defPPr>
              <a:defRPr lang="en-US"/>
            </a:defPPr>
            <a:lvl1pPr marR="0" algn="r" rtl="1">
              <a:spcBef>
                <a:spcPts val="0"/>
              </a:spcBef>
              <a:spcAft>
                <a:spcPts val="0"/>
              </a:spcAft>
              <a:defRPr sz="2400" b="1" kern="0">
                <a:solidFill>
                  <a:schemeClr val="bg1"/>
                </a:solidFill>
                <a:latin typeface="Sakkal Majalla" panose="02000000000000000000" pitchFamily="2" charset="-78"/>
                <a:ea typeface="Times New Roman" panose="02020603050405020304" pitchFamily="18" charset="0"/>
                <a:cs typeface="Sakkal Majalla" panose="02000000000000000000" pitchFamily="2" charset="-7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BH" dirty="0"/>
              <a:t>الهدف</a:t>
            </a:r>
            <a:endParaRPr lang="en-US" dirty="0"/>
          </a:p>
        </p:txBody>
      </p:sp>
      <p:pic>
        <p:nvPicPr>
          <p:cNvPr id="61" name="Graphic 60" descr="Upward trend outline">
            <a:extLst>
              <a:ext uri="{FF2B5EF4-FFF2-40B4-BE49-F238E27FC236}">
                <a16:creationId xmlns:a16="http://schemas.microsoft.com/office/drawing/2014/main" id="{AB49435E-08B8-4DC5-9CC5-7E0EE1A7CA0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529382" y="14083"/>
            <a:ext cx="625620" cy="625620"/>
          </a:xfrm>
          <a:prstGeom prst="rect">
            <a:avLst/>
          </a:prstGeom>
        </p:spPr>
      </p:pic>
      <p:pic>
        <p:nvPicPr>
          <p:cNvPr id="63" name="Graphic 62" descr="Aspiration outline">
            <a:extLst>
              <a:ext uri="{FF2B5EF4-FFF2-40B4-BE49-F238E27FC236}">
                <a16:creationId xmlns:a16="http://schemas.microsoft.com/office/drawing/2014/main" id="{C62D2CDE-E953-49CC-8931-4CB49EC67E0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793952" y="2963493"/>
            <a:ext cx="577526" cy="577526"/>
          </a:xfrm>
          <a:prstGeom prst="rect">
            <a:avLst/>
          </a:prstGeom>
        </p:spPr>
      </p:pic>
      <p:pic>
        <p:nvPicPr>
          <p:cNvPr id="50" name="Picture 49" descr="A picture containing text&#10;&#10;Description automatically generated">
            <a:extLst>
              <a:ext uri="{FF2B5EF4-FFF2-40B4-BE49-F238E27FC236}">
                <a16:creationId xmlns:a16="http://schemas.microsoft.com/office/drawing/2014/main" id="{18FE57CE-99E9-49A2-B450-6C35B644342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329204" y="0"/>
            <a:ext cx="1333134" cy="624334"/>
          </a:xfrm>
          <a:prstGeom prst="rect">
            <a:avLst/>
          </a:prstGeom>
        </p:spPr>
      </p:pic>
      <p:sp>
        <p:nvSpPr>
          <p:cNvPr id="53" name="TextBox 52">
            <a:extLst>
              <a:ext uri="{FF2B5EF4-FFF2-40B4-BE49-F238E27FC236}">
                <a16:creationId xmlns:a16="http://schemas.microsoft.com/office/drawing/2014/main" id="{11589276-D358-44F7-8618-1A592C33572A}"/>
              </a:ext>
            </a:extLst>
          </p:cNvPr>
          <p:cNvSpPr txBox="1"/>
          <p:nvPr/>
        </p:nvSpPr>
        <p:spPr>
          <a:xfrm>
            <a:off x="1404821" y="713616"/>
            <a:ext cx="6112276" cy="417550"/>
          </a:xfrm>
          <a:prstGeom prst="rect">
            <a:avLst/>
          </a:prstGeom>
          <a:noFill/>
        </p:spPr>
        <p:txBody>
          <a:bodyPr wrap="square">
            <a:spAutoFit/>
          </a:bodyPr>
          <a:lstStyle/>
          <a:p>
            <a:pPr marL="0" marR="0" algn="r" rtl="1">
              <a:lnSpc>
                <a:spcPct val="115000"/>
              </a:lnSpc>
              <a:spcBef>
                <a:spcPts val="1800"/>
              </a:spcBef>
              <a:spcAft>
                <a:spcPts val="200"/>
              </a:spcAft>
            </a:pPr>
            <a:r>
              <a:rPr lang="ar-BH" sz="2000" b="1" kern="0"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الاستراتيجية الوطنية للأمن الغذائي</a:t>
            </a:r>
            <a:endParaRPr lang="en-US" sz="2000" b="1" kern="0"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72C33445-1B26-4ACE-9C2A-38B1D6198A2D}"/>
              </a:ext>
            </a:extLst>
          </p:cNvPr>
          <p:cNvCxnSpPr>
            <a:cxnSpLocks/>
          </p:cNvCxnSpPr>
          <p:nvPr/>
        </p:nvCxnSpPr>
        <p:spPr>
          <a:xfrm>
            <a:off x="4350058" y="1084993"/>
            <a:ext cx="3077066" cy="15909"/>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7773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6000" b="-6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50EB6A-EEEC-45F2-B18B-72B329185268}"/>
              </a:ext>
            </a:extLst>
          </p:cNvPr>
          <p:cNvSpPr>
            <a:spLocks noGrp="1"/>
          </p:cNvSpPr>
          <p:nvPr>
            <p:ph type="sldNum" sz="quarter" idx="12"/>
          </p:nvPr>
        </p:nvSpPr>
        <p:spPr/>
        <p:txBody>
          <a:bodyPr/>
          <a:lstStyle/>
          <a:p>
            <a:fld id="{1E4143D0-3275-4C6F-A68D-93F4D72A1F09}" type="slidenum">
              <a:rPr lang="ar-BH" smtClean="0">
                <a:solidFill>
                  <a:prstClr val="black">
                    <a:lumMod val="85000"/>
                    <a:lumOff val="15000"/>
                  </a:prstClr>
                </a:solidFill>
              </a:rPr>
              <a:pPr/>
              <a:t>5</a:t>
            </a:fld>
            <a:endParaRPr lang="ar-BH" dirty="0">
              <a:solidFill>
                <a:prstClr val="black">
                  <a:lumMod val="85000"/>
                  <a:lumOff val="15000"/>
                </a:prstClr>
              </a:solidFill>
            </a:endParaRPr>
          </a:p>
        </p:txBody>
      </p:sp>
      <p:cxnSp>
        <p:nvCxnSpPr>
          <p:cNvPr id="13" name="Straight Connector 12">
            <a:extLst>
              <a:ext uri="{FF2B5EF4-FFF2-40B4-BE49-F238E27FC236}">
                <a16:creationId xmlns:a16="http://schemas.microsoft.com/office/drawing/2014/main" id="{3740C274-9637-4F3B-82C7-BEE3916191DA}"/>
              </a:ext>
            </a:extLst>
          </p:cNvPr>
          <p:cNvCxnSpPr>
            <a:cxnSpLocks/>
          </p:cNvCxnSpPr>
          <p:nvPr/>
        </p:nvCxnSpPr>
        <p:spPr>
          <a:xfrm>
            <a:off x="17015" y="639703"/>
            <a:ext cx="12137987" cy="0"/>
          </a:xfrm>
          <a:prstGeom prst="line">
            <a:avLst/>
          </a:prstGeom>
          <a:ln w="38100">
            <a:solidFill>
              <a:srgbClr val="C3AA6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0D7F29-0026-4982-B059-99DE7D9D0C1E}"/>
              </a:ext>
            </a:extLst>
          </p:cNvPr>
          <p:cNvSpPr/>
          <p:nvPr/>
        </p:nvSpPr>
        <p:spPr>
          <a:xfrm>
            <a:off x="17015" y="129659"/>
            <a:ext cx="2108269" cy="369332"/>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endParaRPr lang="en-US" b="1" dirty="0">
              <a:latin typeface="Sakkal Majalla" panose="02000000000000000000" pitchFamily="2" charset="-78"/>
              <a:cs typeface="Sakkal Majalla" panose="02000000000000000000" pitchFamily="2" charset="-78"/>
            </a:endParaRPr>
          </a:p>
        </p:txBody>
      </p:sp>
      <p:cxnSp>
        <p:nvCxnSpPr>
          <p:cNvPr id="16" name="Straight Connector 15">
            <a:extLst>
              <a:ext uri="{FF2B5EF4-FFF2-40B4-BE49-F238E27FC236}">
                <a16:creationId xmlns:a16="http://schemas.microsoft.com/office/drawing/2014/main" id="{BC5CD6CF-39BF-4882-BBD4-39FD9C57D5F6}"/>
              </a:ext>
            </a:extLst>
          </p:cNvPr>
          <p:cNvCxnSpPr/>
          <p:nvPr/>
        </p:nvCxnSpPr>
        <p:spPr>
          <a:xfrm>
            <a:off x="2257425" y="38662"/>
            <a:ext cx="0" cy="551326"/>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sp>
        <p:nvSpPr>
          <p:cNvPr id="10" name="TextBox 9">
            <a:extLst>
              <a:ext uri="{FF2B5EF4-FFF2-40B4-BE49-F238E27FC236}">
                <a16:creationId xmlns:a16="http://schemas.microsoft.com/office/drawing/2014/main" id="{8E50A541-5EF6-4EFB-B7E4-4FF75739FBAC}"/>
              </a:ext>
            </a:extLst>
          </p:cNvPr>
          <p:cNvSpPr txBox="1"/>
          <p:nvPr/>
        </p:nvSpPr>
        <p:spPr>
          <a:xfrm>
            <a:off x="5750391" y="136522"/>
            <a:ext cx="6112276" cy="417550"/>
          </a:xfrm>
          <a:prstGeom prst="rect">
            <a:avLst/>
          </a:prstGeom>
          <a:noFill/>
        </p:spPr>
        <p:txBody>
          <a:bodyPr wrap="square">
            <a:spAutoFit/>
          </a:bodyPr>
          <a:lstStyle/>
          <a:p>
            <a:pPr marL="0" marR="0" algn="r" rtl="1">
              <a:lnSpc>
                <a:spcPct val="115000"/>
              </a:lnSpc>
              <a:spcBef>
                <a:spcPts val="1800"/>
              </a:spcBef>
              <a:spcAft>
                <a:spcPts val="200"/>
              </a:spcAft>
            </a:pPr>
            <a:r>
              <a:rPr lang="ar-BH" sz="2000" b="1" kern="0"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الاستراتيجية الوطنية للأمن الغذائي 2020-2030</a:t>
            </a:r>
            <a:endParaRPr lang="en-US" sz="2000" b="1" kern="0"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2FC0FD1-F7F3-45C1-8367-DD27C322F881}"/>
              </a:ext>
            </a:extLst>
          </p:cNvPr>
          <p:cNvCxnSpPr>
            <a:cxnSpLocks/>
          </p:cNvCxnSpPr>
          <p:nvPr/>
        </p:nvCxnSpPr>
        <p:spPr>
          <a:xfrm>
            <a:off x="451188" y="4937910"/>
            <a:ext cx="11289621"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2" name="TextBox 11">
            <a:extLst>
              <a:ext uri="{FF2B5EF4-FFF2-40B4-BE49-F238E27FC236}">
                <a16:creationId xmlns:a16="http://schemas.microsoft.com/office/drawing/2014/main" id="{9AA35A9F-28F4-40F3-81CA-24D1886A9C3A}"/>
              </a:ext>
            </a:extLst>
          </p:cNvPr>
          <p:cNvSpPr txBox="1"/>
          <p:nvPr/>
        </p:nvSpPr>
        <p:spPr>
          <a:xfrm>
            <a:off x="516869" y="5133384"/>
            <a:ext cx="11158261" cy="170816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marR="0" indent="-342900" algn="just" rtl="1">
              <a:spcBef>
                <a:spcPts val="0"/>
              </a:spcBef>
              <a:spcAft>
                <a:spcPts val="600"/>
              </a:spcAft>
              <a:buFont typeface="Arial" panose="020B0604020202020204" pitchFamily="34" charset="0"/>
              <a:buChar char="•"/>
            </a:pPr>
            <a:r>
              <a:rPr lang="ar-BH" dirty="0">
                <a:solidFill>
                  <a:srgbClr val="262626"/>
                </a:solidFill>
                <a:latin typeface="Sakkal Majalla" panose="02000000000000000000" pitchFamily="2" charset="-78"/>
                <a:ea typeface="Times New Roman" panose="02020603050405020304" pitchFamily="18" charset="0"/>
                <a:cs typeface="Sakkal Majalla" panose="02000000000000000000" pitchFamily="2" charset="-78"/>
              </a:rPr>
              <a:t>بنيت التوصيات حول المحددات التي جرى تحليلها في الاستراتيجية ، وهدفها هو ضمان التخطيط والتنفيذ الفعالين لاستراتيجية الأمن الغذائي المستدام لحكومة مملكة البحرين ،وتشمل الإجراءات والسياسات الداعمة لتعزيز الأمن الغذائي ، والمتوقع تفصيلها بشكل أكبر في خطة عمل تنفيذ ورصد الامن الغذائي.</a:t>
            </a:r>
          </a:p>
          <a:p>
            <a:pPr marL="342900" indent="-342900" algn="just" rtl="1">
              <a:spcAft>
                <a:spcPts val="600"/>
              </a:spcAft>
              <a:buFont typeface="Arial" panose="020B0604020202020204" pitchFamily="34" charset="0"/>
              <a:buChar char="•"/>
            </a:pPr>
            <a:r>
              <a:rPr lang="ar-BH" dirty="0">
                <a:solidFill>
                  <a:srgbClr val="262626"/>
                </a:solidFill>
                <a:latin typeface="Sakkal Majalla" panose="02000000000000000000" pitchFamily="2" charset="-78"/>
                <a:ea typeface="Times New Roman" panose="02020603050405020304" pitchFamily="18" charset="0"/>
                <a:cs typeface="Sakkal Majalla" panose="02000000000000000000" pitchFamily="2" charset="-78"/>
              </a:rPr>
              <a:t>تضم الاستراتيجية الوطنية للأمن الغذائي نحو </a:t>
            </a:r>
            <a:r>
              <a:rPr lang="ar-BH" dirty="0">
                <a:solidFill>
                  <a:srgbClr val="262626"/>
                </a:solidFill>
                <a:effectLst/>
                <a:latin typeface="Sakkal Majalla" panose="02000000000000000000" pitchFamily="2" charset="-78"/>
                <a:ea typeface="Times New Roman" panose="02020603050405020304" pitchFamily="18" charset="0"/>
                <a:cs typeface="Sakkal Majalla" panose="02000000000000000000" pitchFamily="2" charset="-78"/>
              </a:rPr>
              <a:t>67 توصية</a:t>
            </a:r>
          </a:p>
          <a:p>
            <a:pPr marL="342900" marR="0" indent="-342900" algn="just" rtl="1">
              <a:spcBef>
                <a:spcPts val="0"/>
              </a:spcBef>
              <a:spcAft>
                <a:spcPts val="600"/>
              </a:spcAft>
              <a:buFont typeface="Arial" panose="020B0604020202020204" pitchFamily="34" charset="0"/>
              <a:buChar char="•"/>
            </a:pPr>
            <a:endParaRPr lang="ar-BH" dirty="0">
              <a:solidFill>
                <a:srgbClr val="262626"/>
              </a:solidFill>
              <a:effectLst/>
              <a:latin typeface="Sakkal Majalla" panose="02000000000000000000" pitchFamily="2" charset="-78"/>
              <a:ea typeface="Times New Roman" panose="02020603050405020304" pitchFamily="18" charset="0"/>
              <a:cs typeface="Sakkal Majalla" panose="02000000000000000000" pitchFamily="2" charset="-78"/>
            </a:endParaRPr>
          </a:p>
          <a:p>
            <a:pPr marL="0" marR="0" algn="just" rtl="1">
              <a:spcBef>
                <a:spcPts val="0"/>
              </a:spcBef>
              <a:spcAft>
                <a:spcPts val="600"/>
              </a:spcAft>
            </a:pPr>
            <a:endParaRPr lang="ar-BH" dirty="0">
              <a:solidFill>
                <a:srgbClr val="262626"/>
              </a:solidFill>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11" name="Title 1">
            <a:extLst>
              <a:ext uri="{FF2B5EF4-FFF2-40B4-BE49-F238E27FC236}">
                <a16:creationId xmlns:a16="http://schemas.microsoft.com/office/drawing/2014/main" id="{4A92B6EA-6903-4D64-9190-1A68431F4E47}"/>
              </a:ext>
            </a:extLst>
          </p:cNvPr>
          <p:cNvSpPr txBox="1">
            <a:spLocks/>
          </p:cNvSpPr>
          <p:nvPr/>
        </p:nvSpPr>
        <p:spPr>
          <a:xfrm>
            <a:off x="8416031" y="2429243"/>
            <a:ext cx="2263136" cy="510658"/>
          </a:xfrm>
          <a:prstGeom prst="rect">
            <a:avLst/>
          </a:prstGeom>
          <a:solidFill>
            <a:srgbClr val="8F8F8F">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r>
              <a:rPr lang="ar-BH" sz="2400" b="1" dirty="0">
                <a:solidFill>
                  <a:srgbClr val="632523"/>
                </a:solidFill>
                <a:latin typeface="Sakkal Majalla" panose="02000000000000000000" pitchFamily="2" charset="-78"/>
                <a:cs typeface="Sakkal Majalla" panose="02000000000000000000" pitchFamily="2" charset="-78"/>
              </a:rPr>
              <a:t>الغايات الاستراتيجية</a:t>
            </a:r>
          </a:p>
        </p:txBody>
      </p:sp>
      <p:graphicFrame>
        <p:nvGraphicFramePr>
          <p:cNvPr id="14" name="Object 13">
            <a:extLst>
              <a:ext uri="{FF2B5EF4-FFF2-40B4-BE49-F238E27FC236}">
                <a16:creationId xmlns:a16="http://schemas.microsoft.com/office/drawing/2014/main" id="{1AE9EDD2-B448-40DC-8A94-B9B7BE873E20}"/>
              </a:ext>
            </a:extLst>
          </p:cNvPr>
          <p:cNvGraphicFramePr>
            <a:graphicFrameLocks noChangeAspect="1"/>
          </p:cNvGraphicFramePr>
          <p:nvPr>
            <p:extLst>
              <p:ext uri="{D42A27DB-BD31-4B8C-83A1-F6EECF244321}">
                <p14:modId xmlns:p14="http://schemas.microsoft.com/office/powerpoint/2010/main" val="934558854"/>
              </p:ext>
            </p:extLst>
          </p:nvPr>
        </p:nvGraphicFramePr>
        <p:xfrm>
          <a:off x="1637224" y="3135374"/>
          <a:ext cx="9372600" cy="2323703"/>
        </p:xfrm>
        <a:graphic>
          <a:graphicData uri="http://schemas.openxmlformats.org/presentationml/2006/ole">
            <mc:AlternateContent xmlns:mc="http://schemas.openxmlformats.org/markup-compatibility/2006">
              <mc:Choice xmlns:v="urn:schemas-microsoft-com:vml" Requires="v">
                <p:oleObj name="Document" r:id="rId3" imgW="5650484" imgH="1564895" progId="Word.Document.12">
                  <p:embed/>
                </p:oleObj>
              </mc:Choice>
              <mc:Fallback>
                <p:oleObj name="Document" r:id="rId3" imgW="5650484" imgH="1564895" progId="Word.Document.12">
                  <p:embed/>
                  <p:pic>
                    <p:nvPicPr>
                      <p:cNvPr id="2" name="Object 1">
                        <a:extLst>
                          <a:ext uri="{FF2B5EF4-FFF2-40B4-BE49-F238E27FC236}">
                            <a16:creationId xmlns:a16="http://schemas.microsoft.com/office/drawing/2014/main" id="{A96B0D14-7E12-437E-AD01-161DC9222816}"/>
                          </a:ext>
                        </a:extLst>
                      </p:cNvPr>
                      <p:cNvPicPr/>
                      <p:nvPr/>
                    </p:nvPicPr>
                    <p:blipFill>
                      <a:blip r:embed="rId4"/>
                      <a:stretch>
                        <a:fillRect/>
                      </a:stretch>
                    </p:blipFill>
                    <p:spPr>
                      <a:xfrm>
                        <a:off x="1637224" y="3135374"/>
                        <a:ext cx="9372600" cy="2323703"/>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2C404A4E-A0C2-4ADC-8FFF-C54CA48B09AA}"/>
              </a:ext>
            </a:extLst>
          </p:cNvPr>
          <p:cNvSpPr txBox="1"/>
          <p:nvPr/>
        </p:nvSpPr>
        <p:spPr>
          <a:xfrm>
            <a:off x="930594" y="872055"/>
            <a:ext cx="10330807" cy="1200329"/>
          </a:xfrm>
          <a:prstGeom prst="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lgn="just" rtl="1">
              <a:buFont typeface="Arial" panose="020B0604020202020204" pitchFamily="34" charset="0"/>
              <a:buChar char="•"/>
              <a:defRPr/>
            </a:pPr>
            <a:r>
              <a:rPr lang="ar-BH" dirty="0">
                <a:solidFill>
                  <a:schemeClr val="tx1"/>
                </a:solidFill>
                <a:latin typeface="Sakkal Majalla" panose="02000000000000000000" pitchFamily="2" charset="-78"/>
                <a:cs typeface="Sakkal Majalla" panose="02000000000000000000" pitchFamily="2" charset="-78"/>
              </a:rPr>
              <a:t>يحظى ملف الأمن الغذائي باهتمام كبير من لدن عاهل البلاد المفدى، حضرة صاحب الجلالة الملك حمد بن عيسى آل خليفة، وبمتابعة مستمرة من قبل الحكومة الموقرة برئاسة صاحب السمو الملكي الأمير سلمان بن حمد آل خليفة، ولي العهد رئيس مجلس الوزراء لما يمثله هذا الملف من أهمية للأجيال الحالية والمستقبلية.</a:t>
            </a:r>
          </a:p>
          <a:p>
            <a:pPr marL="285750" indent="-285750" algn="just" rtl="1">
              <a:buFont typeface="Arial" panose="020B0604020202020204" pitchFamily="34" charset="0"/>
              <a:buChar char="•"/>
              <a:defRPr/>
            </a:pPr>
            <a:r>
              <a:rPr lang="ar-BH" dirty="0">
                <a:solidFill>
                  <a:schemeClr val="tx1"/>
                </a:solidFill>
                <a:latin typeface="Sakkal Majalla" panose="02000000000000000000" pitchFamily="2" charset="-78"/>
                <a:cs typeface="Sakkal Majalla" panose="02000000000000000000" pitchFamily="2" charset="-78"/>
              </a:rPr>
              <a:t>وانطلاقاً من هذا الاهتمام تم </a:t>
            </a:r>
            <a:r>
              <a:rPr lang="ar-BH" dirty="0">
                <a:solidFill>
                  <a:srgbClr val="262626"/>
                </a:solidFill>
                <a:effectLst/>
                <a:latin typeface="Sakkal Majalla" panose="02000000000000000000" pitchFamily="2" charset="-78"/>
                <a:ea typeface="Times New Roman" panose="02020603050405020304" pitchFamily="18" charset="0"/>
                <a:cs typeface="Sakkal Majalla" panose="02000000000000000000" pitchFamily="2" charset="-78"/>
              </a:rPr>
              <a:t>اعداد استراتيجية للأمن الغذائي بالاشتراك بين </a:t>
            </a:r>
            <a:r>
              <a:rPr lang="ar-BH" dirty="0">
                <a:solidFill>
                  <a:srgbClr val="262626"/>
                </a:solidFill>
                <a:latin typeface="Sakkal Majalla" panose="02000000000000000000" pitchFamily="2" charset="-78"/>
                <a:ea typeface="Times New Roman" panose="02020603050405020304" pitchFamily="18" charset="0"/>
                <a:cs typeface="Sakkal Majalla" panose="02000000000000000000" pitchFamily="2" charset="-78"/>
              </a:rPr>
              <a:t>حكومة مملكة البحرين و</a:t>
            </a:r>
            <a:r>
              <a:rPr lang="ar-BH" dirty="0">
                <a:solidFill>
                  <a:srgbClr val="262626"/>
                </a:solidFill>
                <a:effectLst/>
                <a:latin typeface="Sakkal Majalla" panose="02000000000000000000" pitchFamily="2" charset="-78"/>
                <a:ea typeface="Times New Roman" panose="02020603050405020304" pitchFamily="18" charset="0"/>
                <a:cs typeface="Sakkal Majalla" panose="02000000000000000000" pitchFamily="2" charset="-78"/>
              </a:rPr>
              <a:t>منظمة الأغذية والزراعة للأمم المتحدة (الفاو)</a:t>
            </a:r>
            <a:endParaRPr lang="ar-BH" dirty="0">
              <a:solidFill>
                <a:srgbClr val="262626"/>
              </a:solidFill>
              <a:latin typeface="Sakkal Majalla" panose="02000000000000000000" pitchFamily="2" charset="-78"/>
              <a:ea typeface="Times New Roman" panose="02020603050405020304" pitchFamily="18" charset="0"/>
              <a:cs typeface="Sakkal Majalla" panose="02000000000000000000" pitchFamily="2" charset="-78"/>
            </a:endParaRPr>
          </a:p>
        </p:txBody>
      </p:sp>
      <p:pic>
        <p:nvPicPr>
          <p:cNvPr id="19" name="Picture 18" descr="A picture containing text&#10;&#10;Description automatically generated">
            <a:extLst>
              <a:ext uri="{FF2B5EF4-FFF2-40B4-BE49-F238E27FC236}">
                <a16:creationId xmlns:a16="http://schemas.microsoft.com/office/drawing/2014/main" id="{94B6B3D9-AF88-4AF2-8B86-549AC2D011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204" y="0"/>
            <a:ext cx="1333134" cy="624334"/>
          </a:xfrm>
          <a:prstGeom prst="rect">
            <a:avLst/>
          </a:prstGeom>
        </p:spPr>
      </p:pic>
    </p:spTree>
    <p:extLst>
      <p:ext uri="{BB962C8B-B14F-4D97-AF65-F5344CB8AC3E}">
        <p14:creationId xmlns:p14="http://schemas.microsoft.com/office/powerpoint/2010/main" val="3684556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6000" r="-6000"/>
          </a:stretch>
        </a:blipFill>
        <a:effectLst/>
      </p:bgPr>
    </p:bg>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59022E88-346A-4E4E-82AC-001199EAC834}"/>
              </a:ext>
            </a:extLst>
          </p:cNvPr>
          <p:cNvSpPr/>
          <p:nvPr/>
        </p:nvSpPr>
        <p:spPr>
          <a:xfrm>
            <a:off x="10736713" y="5516278"/>
            <a:ext cx="780751" cy="780751"/>
          </a:xfrm>
          <a:prstGeom prst="ellipse">
            <a:avLst/>
          </a:prstGeom>
          <a:solidFill>
            <a:schemeClr val="accent3">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8744664-83D2-48F5-9643-CC95829992D9}"/>
              </a:ext>
            </a:extLst>
          </p:cNvPr>
          <p:cNvSpPr/>
          <p:nvPr/>
        </p:nvSpPr>
        <p:spPr>
          <a:xfrm>
            <a:off x="10684350" y="2249054"/>
            <a:ext cx="780751" cy="780751"/>
          </a:xfrm>
          <a:prstGeom prst="ellipse">
            <a:avLst/>
          </a:prstGeom>
          <a:solidFill>
            <a:schemeClr val="accent3">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3740C274-9637-4F3B-82C7-BEE3916191DA}"/>
              </a:ext>
            </a:extLst>
          </p:cNvPr>
          <p:cNvCxnSpPr>
            <a:cxnSpLocks/>
          </p:cNvCxnSpPr>
          <p:nvPr/>
        </p:nvCxnSpPr>
        <p:spPr>
          <a:xfrm>
            <a:off x="17015" y="639703"/>
            <a:ext cx="12137987" cy="0"/>
          </a:xfrm>
          <a:prstGeom prst="line">
            <a:avLst/>
          </a:prstGeom>
          <a:ln w="38100">
            <a:solidFill>
              <a:srgbClr val="C3AA6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0D7F29-0026-4982-B059-99DE7D9D0C1E}"/>
              </a:ext>
            </a:extLst>
          </p:cNvPr>
          <p:cNvSpPr/>
          <p:nvPr/>
        </p:nvSpPr>
        <p:spPr>
          <a:xfrm>
            <a:off x="17015" y="129659"/>
            <a:ext cx="2108269" cy="369332"/>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endParaRPr lang="en-US" b="1" dirty="0">
              <a:latin typeface="Sakkal Majalla" panose="02000000000000000000" pitchFamily="2" charset="-78"/>
              <a:cs typeface="Sakkal Majalla" panose="02000000000000000000" pitchFamily="2" charset="-78"/>
            </a:endParaRPr>
          </a:p>
        </p:txBody>
      </p:sp>
      <p:cxnSp>
        <p:nvCxnSpPr>
          <p:cNvPr id="16" name="Straight Connector 15">
            <a:extLst>
              <a:ext uri="{FF2B5EF4-FFF2-40B4-BE49-F238E27FC236}">
                <a16:creationId xmlns:a16="http://schemas.microsoft.com/office/drawing/2014/main" id="{BC5CD6CF-39BF-4882-BBD4-39FD9C57D5F6}"/>
              </a:ext>
            </a:extLst>
          </p:cNvPr>
          <p:cNvCxnSpPr/>
          <p:nvPr/>
        </p:nvCxnSpPr>
        <p:spPr>
          <a:xfrm>
            <a:off x="2257425" y="38662"/>
            <a:ext cx="0" cy="551326"/>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graphicFrame>
        <p:nvGraphicFramePr>
          <p:cNvPr id="2" name="Table 1">
            <a:extLst>
              <a:ext uri="{FF2B5EF4-FFF2-40B4-BE49-F238E27FC236}">
                <a16:creationId xmlns:a16="http://schemas.microsoft.com/office/drawing/2014/main" id="{B929674E-5AB1-4737-BC37-37C481EC5593}"/>
              </a:ext>
            </a:extLst>
          </p:cNvPr>
          <p:cNvGraphicFramePr>
            <a:graphicFrameLocks noGrp="1"/>
          </p:cNvGraphicFramePr>
          <p:nvPr>
            <p:extLst>
              <p:ext uri="{D42A27DB-BD31-4B8C-83A1-F6EECF244321}">
                <p14:modId xmlns:p14="http://schemas.microsoft.com/office/powerpoint/2010/main" val="3742799378"/>
              </p:ext>
            </p:extLst>
          </p:nvPr>
        </p:nvGraphicFramePr>
        <p:xfrm>
          <a:off x="549998" y="915643"/>
          <a:ext cx="11197502" cy="3657600"/>
        </p:xfrm>
        <a:graphic>
          <a:graphicData uri="http://schemas.openxmlformats.org/drawingml/2006/table">
            <a:tbl>
              <a:tblPr rtl="1" firstRow="1" firstCol="1" bandRow="1">
                <a:tableStyleId>{C083E6E3-FA7D-4D7B-A595-EF9225AFEA82}</a:tableStyleId>
              </a:tblPr>
              <a:tblGrid>
                <a:gridCol w="2051380">
                  <a:extLst>
                    <a:ext uri="{9D8B030D-6E8A-4147-A177-3AD203B41FA5}">
                      <a16:colId xmlns:a16="http://schemas.microsoft.com/office/drawing/2014/main" val="1473070052"/>
                    </a:ext>
                  </a:extLst>
                </a:gridCol>
                <a:gridCol w="9146122">
                  <a:extLst>
                    <a:ext uri="{9D8B030D-6E8A-4147-A177-3AD203B41FA5}">
                      <a16:colId xmlns:a16="http://schemas.microsoft.com/office/drawing/2014/main" val="2463881462"/>
                    </a:ext>
                  </a:extLst>
                </a:gridCol>
              </a:tblGrid>
              <a:tr h="1654616">
                <a:tc>
                  <a:txBody>
                    <a:bodyPr/>
                    <a:lstStyle/>
                    <a:p>
                      <a:pPr marL="0" marR="0" algn="r" rtl="1">
                        <a:spcBef>
                          <a:spcPts val="0"/>
                        </a:spcBef>
                        <a:spcAft>
                          <a:spcPts val="0"/>
                        </a:spcAft>
                      </a:pPr>
                      <a:r>
                        <a:rPr lang="ar-SA" sz="1600" dirty="0">
                          <a:solidFill>
                            <a:srgbClr val="C45911"/>
                          </a:solidFill>
                          <a:effectLst/>
                          <a:latin typeface="Sakkal Majalla" panose="02000000000000000000" pitchFamily="2" charset="-78"/>
                          <a:cs typeface="Sakkal Majalla" panose="02000000000000000000" pitchFamily="2" charset="-78"/>
                        </a:rPr>
                        <a:t> </a:t>
                      </a:r>
                      <a:endParaRPr lang="en-US" sz="1600" dirty="0">
                        <a:effectLst/>
                        <a:latin typeface="Sakkal Majalla" panose="02000000000000000000" pitchFamily="2" charset="-78"/>
                        <a:cs typeface="Sakkal Majalla" panose="02000000000000000000" pitchFamily="2" charset="-78"/>
                      </a:endParaRPr>
                    </a:p>
                    <a:p>
                      <a:pPr marL="0" marR="0" algn="r" rtl="1">
                        <a:spcBef>
                          <a:spcPts val="0"/>
                        </a:spcBef>
                        <a:spcAft>
                          <a:spcPts val="0"/>
                        </a:spcAft>
                      </a:pPr>
                      <a:endParaRPr lang="en-US" sz="1600" dirty="0">
                        <a:solidFill>
                          <a:srgbClr val="C00000"/>
                        </a:solidFill>
                        <a:effectLst/>
                        <a:latin typeface="Sakkal Majalla" panose="02000000000000000000" pitchFamily="2" charset="-78"/>
                        <a:cs typeface="Sakkal Majalla" panose="02000000000000000000" pitchFamily="2" charset="-78"/>
                      </a:endParaRPr>
                    </a:p>
                    <a:p>
                      <a:pPr marL="0" marR="0" algn="r" rtl="1">
                        <a:spcBef>
                          <a:spcPts val="0"/>
                        </a:spcBef>
                        <a:spcAft>
                          <a:spcPts val="0"/>
                        </a:spcAft>
                      </a:pPr>
                      <a:endParaRPr lang="en-US" sz="1600" dirty="0">
                        <a:solidFill>
                          <a:srgbClr val="C00000"/>
                        </a:solidFill>
                        <a:effectLst/>
                        <a:latin typeface="Sakkal Majalla" panose="02000000000000000000" pitchFamily="2" charset="-78"/>
                        <a:cs typeface="Sakkal Majalla" panose="02000000000000000000" pitchFamily="2" charset="-78"/>
                      </a:endParaRPr>
                    </a:p>
                    <a:p>
                      <a:pPr marL="0" marR="0" algn="r" rtl="1">
                        <a:spcBef>
                          <a:spcPts val="0"/>
                        </a:spcBef>
                        <a:spcAft>
                          <a:spcPts val="0"/>
                        </a:spcAft>
                      </a:pPr>
                      <a:r>
                        <a:rPr lang="ar-BH" sz="1600" dirty="0">
                          <a:solidFill>
                            <a:srgbClr val="C00000"/>
                          </a:solidFill>
                          <a:effectLst/>
                          <a:latin typeface="Sakkal Majalla" panose="02000000000000000000" pitchFamily="2" charset="-78"/>
                          <a:cs typeface="Sakkal Majalla" panose="02000000000000000000" pitchFamily="2" charset="-78"/>
                        </a:rPr>
                        <a:t>الإنتاج الغذائي المحلي</a:t>
                      </a:r>
                      <a:endParaRPr lang="en-US" sz="1600" dirty="0">
                        <a:solidFill>
                          <a:srgbClr val="C00000"/>
                        </a:solidFill>
                        <a:effectLst/>
                        <a:latin typeface="Sakkal Majalla" panose="02000000000000000000" pitchFamily="2" charset="-78"/>
                        <a:cs typeface="Sakkal Majalla" panose="02000000000000000000" pitchFamily="2" charset="-78"/>
                      </a:endParaRPr>
                    </a:p>
                  </a:txBody>
                  <a:tcPr marL="68580" marR="68580" marT="0" marB="0"/>
                </a:tc>
                <a:tc>
                  <a:txBody>
                    <a:bodyPr/>
                    <a:lstStyle/>
                    <a:p>
                      <a:pPr marL="200025" marR="0" algn="just" rtl="1">
                        <a:spcBef>
                          <a:spcPts val="0"/>
                        </a:spcBef>
                        <a:spcAft>
                          <a:spcPts val="0"/>
                        </a:spcAft>
                      </a:pPr>
                      <a:r>
                        <a:rPr lang="ar-SA" sz="1600" dirty="0">
                          <a:solidFill>
                            <a:srgbClr val="262626"/>
                          </a:solidFill>
                          <a:effectLst/>
                          <a:latin typeface="Sakkal Majalla" panose="02000000000000000000" pitchFamily="2" charset="-78"/>
                          <a:cs typeface="Sakkal Majalla" panose="02000000000000000000" pitchFamily="2" charset="-78"/>
                        </a:rPr>
                        <a:t> </a:t>
                      </a:r>
                      <a:endParaRPr lang="en-US" sz="1600" dirty="0">
                        <a:solidFill>
                          <a:schemeClr val="accent6">
                            <a:lumMod val="50000"/>
                          </a:schemeClr>
                        </a:solidFill>
                        <a:effectLst/>
                        <a:latin typeface="Sakkal Majalla" panose="02000000000000000000" pitchFamily="2" charset="-78"/>
                        <a:cs typeface="Sakkal Majalla" panose="02000000000000000000" pitchFamily="2" charset="-78"/>
                      </a:endParaRPr>
                    </a:p>
                    <a:p>
                      <a:pPr marL="342900" marR="0" lvl="0" indent="-342900" algn="just" rtl="1">
                        <a:spcBef>
                          <a:spcPts val="0"/>
                        </a:spcBef>
                        <a:spcAft>
                          <a:spcPts val="0"/>
                        </a:spcAft>
                        <a:buFont typeface="Wingdings" panose="05000000000000000000" pitchFamily="2" charset="2"/>
                        <a:buChar char=""/>
                      </a:pPr>
                      <a:r>
                        <a:rPr lang="ar-BH" sz="1600" dirty="0">
                          <a:solidFill>
                            <a:schemeClr val="accent6">
                              <a:lumMod val="50000"/>
                            </a:schemeClr>
                          </a:solidFill>
                          <a:effectLst/>
                          <a:latin typeface="Sakkal Majalla" panose="02000000000000000000" pitchFamily="2" charset="-78"/>
                          <a:cs typeface="Sakkal Majalla" panose="02000000000000000000" pitchFamily="2" charset="-78"/>
                        </a:rPr>
                        <a:t>الاستثمار في انتاج المحاصيل المبتكرة وتقنيات الطاقة المتجددة والتي تحقق كفاءة استخدام المياه من أجل ضمان الاستدامة وتحديد إمكانية زراعة محاصيل مرتفعة القيمة.</a:t>
                      </a:r>
                    </a:p>
                    <a:p>
                      <a:pPr marL="342900" marR="0" lvl="0" indent="-342900" algn="just" rtl="1">
                        <a:spcBef>
                          <a:spcPts val="0"/>
                        </a:spcBef>
                        <a:spcAft>
                          <a:spcPts val="0"/>
                        </a:spcAft>
                        <a:buFont typeface="Wingdings" panose="05000000000000000000" pitchFamily="2" charset="2"/>
                        <a:buChar char=""/>
                      </a:pPr>
                      <a:r>
                        <a:rPr lang="ar-BH" sz="1600" dirty="0">
                          <a:solidFill>
                            <a:schemeClr val="accent6">
                              <a:lumMod val="50000"/>
                            </a:schemeClr>
                          </a:solidFill>
                          <a:effectLst/>
                          <a:latin typeface="Sakkal Majalla" panose="02000000000000000000" pitchFamily="2" charset="-78"/>
                          <a:ea typeface="Times New Roman" panose="02020603050405020304" pitchFamily="18" charset="0"/>
                          <a:cs typeface="Sakkal Majalla" panose="02000000000000000000" pitchFamily="2" charset="-78"/>
                        </a:rPr>
                        <a:t>إعادة تقييم المساعدات المالية من الحكومة والدعم والحوافز العكسية بما يتناسب مع تأمين الأمن الغذائي</a:t>
                      </a:r>
                    </a:p>
                    <a:p>
                      <a:pPr marL="342900" marR="0" lvl="0" indent="-342900" algn="just" rtl="1">
                        <a:spcBef>
                          <a:spcPts val="0"/>
                        </a:spcBef>
                        <a:spcAft>
                          <a:spcPts val="0"/>
                        </a:spcAft>
                        <a:buFont typeface="Wingdings" panose="05000000000000000000" pitchFamily="2" charset="2"/>
                        <a:buChar char=""/>
                      </a:pPr>
                      <a:r>
                        <a:rPr lang="ar-BH" sz="1600" dirty="0">
                          <a:solidFill>
                            <a:schemeClr val="accent6">
                              <a:lumMod val="50000"/>
                            </a:schemeClr>
                          </a:solidFill>
                          <a:effectLst/>
                          <a:latin typeface="Sakkal Majalla" panose="02000000000000000000" pitchFamily="2" charset="-78"/>
                          <a:ea typeface="Times New Roman" panose="02020603050405020304" pitchFamily="18" charset="0"/>
                          <a:cs typeface="Sakkal Majalla" panose="02000000000000000000" pitchFamily="2" charset="-78"/>
                        </a:rPr>
                        <a:t>تنويع الاستثمارات للوصول إلى مستويات أخرى من سلسلة الامدادات الغذائية (المناولة بعد الحصاد والنقل والتبريد وتصنيع المنتجات الزراعية والتسويق)</a:t>
                      </a:r>
                    </a:p>
                    <a:p>
                      <a:pPr marL="342900" marR="0" lvl="0" indent="-342900" algn="just" rtl="1">
                        <a:spcBef>
                          <a:spcPts val="0"/>
                        </a:spcBef>
                        <a:spcAft>
                          <a:spcPts val="0"/>
                        </a:spcAft>
                        <a:buFont typeface="Wingdings" panose="05000000000000000000" pitchFamily="2" charset="2"/>
                        <a:buChar char=""/>
                      </a:pPr>
                      <a:r>
                        <a:rPr lang="ar-BH" sz="1600" dirty="0">
                          <a:solidFill>
                            <a:schemeClr val="accent6">
                              <a:lumMod val="50000"/>
                            </a:schemeClr>
                          </a:solidFill>
                          <a:effectLst/>
                          <a:latin typeface="Sakkal Majalla" panose="02000000000000000000" pitchFamily="2" charset="-78"/>
                          <a:ea typeface="Times New Roman" panose="02020603050405020304" pitchFamily="18" charset="0"/>
                          <a:cs typeface="Sakkal Majalla" panose="02000000000000000000" pitchFamily="2" charset="-78"/>
                        </a:rPr>
                        <a:t>احياء قطاع التمور</a:t>
                      </a:r>
                    </a:p>
                    <a:p>
                      <a:pPr marL="342900" marR="0" lvl="0" indent="-342900" algn="just" rtl="1">
                        <a:spcBef>
                          <a:spcPts val="0"/>
                        </a:spcBef>
                        <a:spcAft>
                          <a:spcPts val="0"/>
                        </a:spcAft>
                        <a:buFont typeface="Wingdings" panose="05000000000000000000" pitchFamily="2" charset="2"/>
                        <a:buChar char=""/>
                      </a:pPr>
                      <a:r>
                        <a:rPr lang="ar-BH" sz="1600" dirty="0">
                          <a:solidFill>
                            <a:schemeClr val="accent6">
                              <a:lumMod val="50000"/>
                            </a:schemeClr>
                          </a:solidFill>
                          <a:effectLst/>
                          <a:latin typeface="Sakkal Majalla" panose="02000000000000000000" pitchFamily="2" charset="-78"/>
                          <a:ea typeface="Times New Roman" panose="02020603050405020304" pitchFamily="18" charset="0"/>
                          <a:cs typeface="Sakkal Majalla" panose="02000000000000000000" pitchFamily="2" charset="-78"/>
                        </a:rPr>
                        <a:t>اجرا التخطيط الاستراتيجي اللازم للأمد القصير والمتوسط الاجل على طلب اللحوم ومنتجاتها وتحديد النهج الأنسب لتلبية هذا الطلب على نحو مستدام</a:t>
                      </a:r>
                    </a:p>
                    <a:p>
                      <a:pPr marL="342900" marR="0" lvl="0" indent="-342900" algn="just" rtl="1">
                        <a:spcBef>
                          <a:spcPts val="0"/>
                        </a:spcBef>
                        <a:spcAft>
                          <a:spcPts val="0"/>
                        </a:spcAft>
                        <a:buFont typeface="Wingdings" panose="05000000000000000000" pitchFamily="2" charset="2"/>
                        <a:buChar char=""/>
                      </a:pPr>
                      <a:r>
                        <a:rPr lang="ar-BH" sz="1600" dirty="0">
                          <a:solidFill>
                            <a:schemeClr val="accent6">
                              <a:lumMod val="50000"/>
                            </a:schemeClr>
                          </a:solidFill>
                          <a:effectLst/>
                          <a:latin typeface="Sakkal Majalla" panose="02000000000000000000" pitchFamily="2" charset="-78"/>
                          <a:ea typeface="Times New Roman" panose="02020603050405020304" pitchFamily="18" charset="0"/>
                          <a:cs typeface="Sakkal Majalla" panose="02000000000000000000" pitchFamily="2" charset="-78"/>
                        </a:rPr>
                        <a:t>بالنسبة للإنتاج الدواجن والبيض ، تحديد التقنيات والتكنولوجيا الجديدة لزيادة الغلة ودراسة القيمة المضافة فيما يتعلق بتلك الاستثمارات من أحل تشجيع المنافسة والتسويق وامكانيات التصدير.</a:t>
                      </a:r>
                    </a:p>
                    <a:p>
                      <a:pPr marL="342900" marR="0" lvl="0" indent="-342900" algn="just" rtl="1">
                        <a:spcBef>
                          <a:spcPts val="0"/>
                        </a:spcBef>
                        <a:spcAft>
                          <a:spcPts val="0"/>
                        </a:spcAft>
                        <a:buFont typeface="Wingdings" panose="05000000000000000000" pitchFamily="2" charset="2"/>
                        <a:buChar char=""/>
                      </a:pPr>
                      <a:r>
                        <a:rPr lang="ar-BH" sz="1600" dirty="0">
                          <a:solidFill>
                            <a:schemeClr val="accent6">
                              <a:lumMod val="50000"/>
                            </a:schemeClr>
                          </a:solidFill>
                          <a:effectLst/>
                          <a:latin typeface="Sakkal Majalla" panose="02000000000000000000" pitchFamily="2" charset="-78"/>
                          <a:ea typeface="Times New Roman" panose="02020603050405020304" pitchFamily="18" charset="0"/>
                          <a:cs typeface="Sakkal Majalla" panose="02000000000000000000" pitchFamily="2" charset="-78"/>
                        </a:rPr>
                        <a:t>تحليل الاستثمارات على امتداد سلسلة القيمة السمكية وتحديد إمكانية تمايز المنتجات وتقديم قيمة مضافة</a:t>
                      </a:r>
                    </a:p>
                    <a:p>
                      <a:pPr marL="342900" marR="0" lvl="0" indent="-342900" algn="just" rtl="1">
                        <a:spcBef>
                          <a:spcPts val="0"/>
                        </a:spcBef>
                        <a:spcAft>
                          <a:spcPts val="0"/>
                        </a:spcAft>
                        <a:buFont typeface="Wingdings" panose="05000000000000000000" pitchFamily="2" charset="2"/>
                        <a:buChar char=""/>
                      </a:pPr>
                      <a:r>
                        <a:rPr lang="ar-BH" sz="1600" dirty="0">
                          <a:solidFill>
                            <a:schemeClr val="accent6">
                              <a:lumMod val="50000"/>
                            </a:schemeClr>
                          </a:solidFill>
                          <a:effectLst/>
                          <a:latin typeface="Sakkal Majalla" panose="02000000000000000000" pitchFamily="2" charset="-78"/>
                          <a:ea typeface="Times New Roman" panose="02020603050405020304" pitchFamily="18" charset="0"/>
                          <a:cs typeface="Sakkal Majalla" panose="02000000000000000000" pitchFamily="2" charset="-78"/>
                        </a:rPr>
                        <a:t>النهوض بالتنمية المسؤولة لتربية الاحياء المائية مع الاخذ في الاعتبار الإدارة القائمة على النظم الايكولوجية والتأكد من عدم تخطي قدرة البيئة على التحمل.</a:t>
                      </a:r>
                    </a:p>
                    <a:p>
                      <a:pPr marL="342900" marR="0" lvl="0" indent="-342900" algn="just" rtl="1">
                        <a:spcBef>
                          <a:spcPts val="0"/>
                        </a:spcBef>
                        <a:spcAft>
                          <a:spcPts val="0"/>
                        </a:spcAft>
                        <a:buFont typeface="Wingdings" panose="05000000000000000000" pitchFamily="2" charset="2"/>
                        <a:buChar char=""/>
                      </a:pPr>
                      <a:r>
                        <a:rPr lang="ar-BH" sz="1600" dirty="0">
                          <a:solidFill>
                            <a:schemeClr val="accent6">
                              <a:lumMod val="50000"/>
                            </a:schemeClr>
                          </a:solidFill>
                          <a:effectLst/>
                          <a:latin typeface="Sakkal Majalla" panose="02000000000000000000" pitchFamily="2" charset="-78"/>
                          <a:ea typeface="Times New Roman" panose="02020603050405020304" pitchFamily="18" charset="0"/>
                          <a:cs typeface="Sakkal Majalla" panose="02000000000000000000" pitchFamily="2" charset="-78"/>
                        </a:rPr>
                        <a:t>التأكد من مراعاة اصلاح الأراضي للتدابير الوقائية البيئية الملائمة وخفض الأثر على الموارد البحرية.</a:t>
                      </a:r>
                    </a:p>
                    <a:p>
                      <a:pPr marL="342900" marR="0" lvl="0" indent="-342900" algn="just" rtl="1">
                        <a:spcBef>
                          <a:spcPts val="0"/>
                        </a:spcBef>
                        <a:spcAft>
                          <a:spcPts val="0"/>
                        </a:spcAft>
                        <a:buFont typeface="Wingdings" panose="05000000000000000000" pitchFamily="2" charset="2"/>
                        <a:buChar char=""/>
                      </a:pPr>
                      <a:endParaRPr lang="en-US" sz="1600" dirty="0">
                        <a:solidFill>
                          <a:srgbClr val="262626"/>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tc>
                <a:extLst>
                  <a:ext uri="{0D108BD9-81ED-4DB2-BD59-A6C34878D82A}">
                    <a16:rowId xmlns:a16="http://schemas.microsoft.com/office/drawing/2014/main" val="3057640892"/>
                  </a:ext>
                </a:extLst>
              </a:tr>
            </a:tbl>
          </a:graphicData>
        </a:graphic>
      </p:graphicFrame>
      <p:graphicFrame>
        <p:nvGraphicFramePr>
          <p:cNvPr id="14" name="Table 13">
            <a:extLst>
              <a:ext uri="{FF2B5EF4-FFF2-40B4-BE49-F238E27FC236}">
                <a16:creationId xmlns:a16="http://schemas.microsoft.com/office/drawing/2014/main" id="{63694B2E-B7A4-455F-9BCB-C7FD8EDF1C88}"/>
              </a:ext>
            </a:extLst>
          </p:cNvPr>
          <p:cNvGraphicFramePr>
            <a:graphicFrameLocks noGrp="1"/>
          </p:cNvGraphicFramePr>
          <p:nvPr>
            <p:extLst>
              <p:ext uri="{D42A27DB-BD31-4B8C-83A1-F6EECF244321}">
                <p14:modId xmlns:p14="http://schemas.microsoft.com/office/powerpoint/2010/main" val="2465563933"/>
              </p:ext>
            </p:extLst>
          </p:nvPr>
        </p:nvGraphicFramePr>
        <p:xfrm>
          <a:off x="549998" y="4849182"/>
          <a:ext cx="11197502" cy="1706880"/>
        </p:xfrm>
        <a:graphic>
          <a:graphicData uri="http://schemas.openxmlformats.org/drawingml/2006/table">
            <a:tbl>
              <a:tblPr rtl="1" firstRow="1" firstCol="1" bandRow="1">
                <a:tableStyleId>{C083E6E3-FA7D-4D7B-A595-EF9225AFEA82}</a:tableStyleId>
              </a:tblPr>
              <a:tblGrid>
                <a:gridCol w="2051380">
                  <a:extLst>
                    <a:ext uri="{9D8B030D-6E8A-4147-A177-3AD203B41FA5}">
                      <a16:colId xmlns:a16="http://schemas.microsoft.com/office/drawing/2014/main" val="2026376713"/>
                    </a:ext>
                  </a:extLst>
                </a:gridCol>
                <a:gridCol w="9146122">
                  <a:extLst>
                    <a:ext uri="{9D8B030D-6E8A-4147-A177-3AD203B41FA5}">
                      <a16:colId xmlns:a16="http://schemas.microsoft.com/office/drawing/2014/main" val="2852005302"/>
                    </a:ext>
                  </a:extLst>
                </a:gridCol>
              </a:tblGrid>
              <a:tr h="391126">
                <a:tc>
                  <a:txBody>
                    <a:bodyPr/>
                    <a:lstStyle/>
                    <a:p>
                      <a:pPr marL="0" marR="0" algn="r" rtl="1">
                        <a:spcBef>
                          <a:spcPts val="0"/>
                        </a:spcBef>
                        <a:spcAft>
                          <a:spcPts val="0"/>
                        </a:spcAft>
                      </a:pPr>
                      <a:r>
                        <a:rPr lang="ar-SA" sz="1600" dirty="0">
                          <a:solidFill>
                            <a:srgbClr val="C45911"/>
                          </a:solidFill>
                          <a:effectLst/>
                          <a:latin typeface="Sakkal Majalla" panose="02000000000000000000" pitchFamily="2" charset="-78"/>
                          <a:cs typeface="Sakkal Majalla" panose="02000000000000000000" pitchFamily="2" charset="-78"/>
                        </a:rPr>
                        <a:t> </a:t>
                      </a:r>
                      <a:endParaRPr lang="en-US" sz="1600" dirty="0">
                        <a:effectLst/>
                        <a:latin typeface="Sakkal Majalla" panose="02000000000000000000" pitchFamily="2" charset="-78"/>
                        <a:cs typeface="Sakkal Majalla" panose="02000000000000000000" pitchFamily="2" charset="-78"/>
                      </a:endParaRPr>
                    </a:p>
                    <a:p>
                      <a:pPr marL="0" marR="0" algn="r" rtl="1">
                        <a:spcBef>
                          <a:spcPts val="0"/>
                        </a:spcBef>
                        <a:spcAft>
                          <a:spcPts val="0"/>
                        </a:spcAft>
                      </a:pPr>
                      <a:r>
                        <a:rPr lang="ar-BH" sz="1600" dirty="0">
                          <a:solidFill>
                            <a:srgbClr val="C45911"/>
                          </a:solidFill>
                          <a:effectLst/>
                          <a:latin typeface="Sakkal Majalla" panose="02000000000000000000" pitchFamily="2" charset="-78"/>
                          <a:cs typeface="Sakkal Majalla" panose="02000000000000000000" pitchFamily="2" charset="-78"/>
                        </a:rPr>
                        <a:t>الاستثمارات الداخلية والخارجية</a:t>
                      </a:r>
                      <a:endParaRPr lang="en-US" sz="1600" dirty="0">
                        <a:solidFill>
                          <a:srgbClr val="C45911"/>
                        </a:solidFill>
                        <a:effectLst/>
                        <a:latin typeface="Sakkal Majalla" panose="02000000000000000000" pitchFamily="2" charset="-78"/>
                        <a:cs typeface="Sakkal Majalla" panose="02000000000000000000" pitchFamily="2" charset="-78"/>
                      </a:endParaRPr>
                    </a:p>
                  </a:txBody>
                  <a:tcPr marL="68580" marR="68580" marT="0" marB="0"/>
                </a:tc>
                <a:tc>
                  <a:txBody>
                    <a:bodyPr/>
                    <a:lstStyle/>
                    <a:p>
                      <a:pPr marL="0" marR="0" algn="r" rtl="1">
                        <a:spcBef>
                          <a:spcPts val="0"/>
                        </a:spcBef>
                        <a:spcAft>
                          <a:spcPts val="0"/>
                        </a:spcAft>
                      </a:pPr>
                      <a:r>
                        <a:rPr lang="ar-SA" sz="1600" dirty="0">
                          <a:solidFill>
                            <a:srgbClr val="262626"/>
                          </a:solidFill>
                          <a:effectLst/>
                          <a:latin typeface="Sakkal Majalla" panose="02000000000000000000" pitchFamily="2" charset="-78"/>
                          <a:cs typeface="Sakkal Majalla" panose="02000000000000000000" pitchFamily="2" charset="-78"/>
                        </a:rPr>
                        <a:t> </a:t>
                      </a:r>
                      <a:endParaRPr lang="en-US" sz="1600" dirty="0">
                        <a:effectLst/>
                        <a:latin typeface="Sakkal Majalla" panose="02000000000000000000" pitchFamily="2" charset="-78"/>
                        <a:cs typeface="Sakkal Majalla" panose="02000000000000000000" pitchFamily="2" charset="-78"/>
                      </a:endParaRPr>
                    </a:p>
                    <a:p>
                      <a:pPr marL="342900" marR="0" lvl="0" indent="-342900" algn="r" rtl="1">
                        <a:spcBef>
                          <a:spcPts val="0"/>
                        </a:spcBef>
                        <a:spcAft>
                          <a:spcPts val="0"/>
                        </a:spcAft>
                        <a:buFont typeface="Wingdings" panose="05000000000000000000" pitchFamily="2" charset="2"/>
                        <a:buChar char=""/>
                      </a:pPr>
                      <a:r>
                        <a:rPr lang="ar-BH" sz="1600" dirty="0">
                          <a:solidFill>
                            <a:schemeClr val="accent4">
                              <a:lumMod val="75000"/>
                            </a:schemeClr>
                          </a:solidFill>
                          <a:effectLst/>
                          <a:latin typeface="Sakkal Majalla" panose="02000000000000000000" pitchFamily="2" charset="-78"/>
                          <a:cs typeface="Sakkal Majalla" panose="02000000000000000000" pitchFamily="2" charset="-78"/>
                        </a:rPr>
                        <a:t>تنويع الاستثمارات الخارجية على مختلف المستويات في سلسلة الامدادات الغذائية وتوسيع نطاق الاستثمارات في مجال تصنيع الأغذية</a:t>
                      </a:r>
                    </a:p>
                    <a:p>
                      <a:pPr marL="342900" marR="0" lvl="0" indent="-342900" algn="r" rtl="1">
                        <a:spcBef>
                          <a:spcPts val="0"/>
                        </a:spcBef>
                        <a:spcAft>
                          <a:spcPts val="0"/>
                        </a:spcAft>
                        <a:buFont typeface="Wingdings" panose="05000000000000000000" pitchFamily="2" charset="2"/>
                        <a:buChar char=""/>
                      </a:pPr>
                      <a:r>
                        <a:rPr lang="ar-BH" sz="1600" dirty="0">
                          <a:solidFill>
                            <a:schemeClr val="accent4">
                              <a:lumMod val="75000"/>
                            </a:schemeClr>
                          </a:solidFill>
                          <a:effectLst/>
                          <a:latin typeface="Sakkal Majalla" panose="02000000000000000000" pitchFamily="2" charset="-78"/>
                          <a:cs typeface="Sakkal Majalla" panose="02000000000000000000" pitchFamily="2" charset="-78"/>
                        </a:rPr>
                        <a:t>الاستثمار في دول أقل تعرضاً للمتقلبات الأمنية او البيئية أو الصحية </a:t>
                      </a:r>
                    </a:p>
                    <a:p>
                      <a:pPr marL="342900" marR="0" lvl="0" indent="-342900" algn="r" rtl="1">
                        <a:spcBef>
                          <a:spcPts val="0"/>
                        </a:spcBef>
                        <a:spcAft>
                          <a:spcPts val="0"/>
                        </a:spcAft>
                        <a:buFont typeface="Wingdings" panose="05000000000000000000" pitchFamily="2" charset="2"/>
                        <a:buChar char=""/>
                      </a:pPr>
                      <a:r>
                        <a:rPr lang="ar-BH" sz="1600" dirty="0">
                          <a:solidFill>
                            <a:schemeClr val="accent4">
                              <a:lumMod val="75000"/>
                            </a:schemeClr>
                          </a:solidFill>
                          <a:effectLst/>
                          <a:latin typeface="Sakkal Majalla" panose="02000000000000000000" pitchFamily="2" charset="-78"/>
                          <a:cs typeface="Sakkal Majalla" panose="02000000000000000000" pitchFamily="2" charset="-78"/>
                        </a:rPr>
                        <a:t>الاستفادة من استثمار (خيرات البحرين) في مجال الاعلاف والإنتاج الحيواني</a:t>
                      </a:r>
                    </a:p>
                    <a:p>
                      <a:pPr marL="342900" marR="0" lvl="0" indent="-342900" algn="r" rtl="1">
                        <a:spcBef>
                          <a:spcPts val="0"/>
                        </a:spcBef>
                        <a:spcAft>
                          <a:spcPts val="0"/>
                        </a:spcAft>
                        <a:buFont typeface="Wingdings" panose="05000000000000000000" pitchFamily="2" charset="2"/>
                        <a:buChar char=""/>
                      </a:pPr>
                      <a:r>
                        <a:rPr lang="ar-BH" sz="1600" dirty="0">
                          <a:solidFill>
                            <a:schemeClr val="accent4">
                              <a:lumMod val="75000"/>
                            </a:schemeClr>
                          </a:solidFill>
                          <a:effectLst/>
                          <a:latin typeface="Sakkal Majalla" panose="02000000000000000000" pitchFamily="2" charset="-78"/>
                          <a:cs typeface="Sakkal Majalla" panose="02000000000000000000" pitchFamily="2" charset="-78"/>
                        </a:rPr>
                        <a:t>تنويع الشركاء في التجارة من أجل تخفيف وطأة المخاطر الناجمة عن تركيز الامدادات ،لاسيما فيما يتعلق بالسلع الاستراتيجية مثل القمح والأرز</a:t>
                      </a:r>
                    </a:p>
                    <a:p>
                      <a:pPr marL="342900" marR="0" lvl="0" indent="-342900" algn="r" rtl="1">
                        <a:spcBef>
                          <a:spcPts val="0"/>
                        </a:spcBef>
                        <a:spcAft>
                          <a:spcPts val="0"/>
                        </a:spcAft>
                        <a:buFont typeface="Wingdings" panose="05000000000000000000" pitchFamily="2" charset="2"/>
                        <a:buChar char=""/>
                      </a:pPr>
                      <a:r>
                        <a:rPr lang="ar-BH" sz="1600" dirty="0">
                          <a:solidFill>
                            <a:schemeClr val="accent4">
                              <a:lumMod val="75000"/>
                            </a:schemeClr>
                          </a:solidFill>
                          <a:effectLst/>
                          <a:latin typeface="Sakkal Majalla" panose="02000000000000000000" pitchFamily="2" charset="-78"/>
                          <a:cs typeface="Sakkal Majalla" panose="02000000000000000000" pitchFamily="2" charset="-78"/>
                        </a:rPr>
                        <a:t>الارتقاء باللوجستيات التجارية</a:t>
                      </a:r>
                      <a:endParaRPr lang="en-US" sz="1600" dirty="0">
                        <a:solidFill>
                          <a:schemeClr val="accent4">
                            <a:lumMod val="75000"/>
                          </a:schemeClr>
                        </a:solidFill>
                        <a:effectLst/>
                        <a:latin typeface="Sakkal Majalla" panose="02000000000000000000" pitchFamily="2" charset="-78"/>
                        <a:cs typeface="Sakkal Majalla" panose="02000000000000000000" pitchFamily="2" charset="-78"/>
                      </a:endParaRPr>
                    </a:p>
                    <a:p>
                      <a:pPr marL="200025" marR="0" algn="r" rtl="1">
                        <a:spcBef>
                          <a:spcPts val="0"/>
                        </a:spcBef>
                        <a:spcAft>
                          <a:spcPts val="0"/>
                        </a:spcAft>
                      </a:pPr>
                      <a:r>
                        <a:rPr lang="ar-SA" sz="1600" dirty="0">
                          <a:solidFill>
                            <a:srgbClr val="262626"/>
                          </a:solidFill>
                          <a:effectLst/>
                          <a:latin typeface="Sakkal Majalla" panose="02000000000000000000" pitchFamily="2" charset="-78"/>
                          <a:cs typeface="Sakkal Majalla" panose="02000000000000000000" pitchFamily="2" charset="-78"/>
                        </a:rPr>
                        <a:t> </a:t>
                      </a:r>
                      <a:endParaRPr lang="en-US" sz="1600" dirty="0">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tc>
                <a:extLst>
                  <a:ext uri="{0D108BD9-81ED-4DB2-BD59-A6C34878D82A}">
                    <a16:rowId xmlns:a16="http://schemas.microsoft.com/office/drawing/2014/main" val="288484399"/>
                  </a:ext>
                </a:extLst>
              </a:tr>
            </a:tbl>
          </a:graphicData>
        </a:graphic>
      </p:graphicFrame>
      <p:sp>
        <p:nvSpPr>
          <p:cNvPr id="11" name="TextBox 10">
            <a:extLst>
              <a:ext uri="{FF2B5EF4-FFF2-40B4-BE49-F238E27FC236}">
                <a16:creationId xmlns:a16="http://schemas.microsoft.com/office/drawing/2014/main" id="{3BE3A0D3-A2BA-427A-A486-E7FDC7C18248}"/>
              </a:ext>
            </a:extLst>
          </p:cNvPr>
          <p:cNvSpPr txBox="1"/>
          <p:nvPr/>
        </p:nvSpPr>
        <p:spPr>
          <a:xfrm>
            <a:off x="5419651" y="166284"/>
            <a:ext cx="6112276" cy="417550"/>
          </a:xfrm>
          <a:prstGeom prst="rect">
            <a:avLst/>
          </a:prstGeom>
          <a:noFill/>
        </p:spPr>
        <p:txBody>
          <a:bodyPr wrap="square">
            <a:spAutoFit/>
          </a:bodyPr>
          <a:lstStyle/>
          <a:p>
            <a:pPr marL="0" marR="0" algn="r" rtl="1">
              <a:lnSpc>
                <a:spcPct val="115000"/>
              </a:lnSpc>
              <a:spcBef>
                <a:spcPts val="1800"/>
              </a:spcBef>
              <a:spcAft>
                <a:spcPts val="200"/>
              </a:spcAft>
            </a:pPr>
            <a:r>
              <a:rPr lang="ar-BH" sz="2000" b="1" kern="0"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التوصيات</a:t>
            </a:r>
            <a:endParaRPr lang="en-US" sz="2000" b="1" kern="0"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10" name="Graphic 9" descr="Clipboard Partially Checked outline">
            <a:extLst>
              <a:ext uri="{FF2B5EF4-FFF2-40B4-BE49-F238E27FC236}">
                <a16:creationId xmlns:a16="http://schemas.microsoft.com/office/drawing/2014/main" id="{ABD9EE38-CCC5-42AA-B438-2FF7363959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57661" y="-9091"/>
            <a:ext cx="551326" cy="551326"/>
          </a:xfrm>
          <a:prstGeom prst="rect">
            <a:avLst/>
          </a:prstGeom>
        </p:spPr>
      </p:pic>
      <p:pic>
        <p:nvPicPr>
          <p:cNvPr id="5" name="Graphic 4" descr="The lulav with solid fill">
            <a:extLst>
              <a:ext uri="{FF2B5EF4-FFF2-40B4-BE49-F238E27FC236}">
                <a16:creationId xmlns:a16="http://schemas.microsoft.com/office/drawing/2014/main" id="{B61E2315-8553-4B7C-9A1C-0053FC1F15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45270" y="2338428"/>
            <a:ext cx="563638" cy="563638"/>
          </a:xfrm>
          <a:prstGeom prst="rect">
            <a:avLst/>
          </a:prstGeom>
        </p:spPr>
      </p:pic>
      <p:pic>
        <p:nvPicPr>
          <p:cNvPr id="7" name="Graphic 6" descr="Coins outline">
            <a:extLst>
              <a:ext uri="{FF2B5EF4-FFF2-40B4-BE49-F238E27FC236}">
                <a16:creationId xmlns:a16="http://schemas.microsoft.com/office/drawing/2014/main" id="{E9F06EB1-B1F9-4F2E-92E1-650FE556FFD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68164" y="5757784"/>
            <a:ext cx="317847" cy="317847"/>
          </a:xfrm>
          <a:prstGeom prst="rect">
            <a:avLst/>
          </a:prstGeom>
        </p:spPr>
      </p:pic>
      <p:pic>
        <p:nvPicPr>
          <p:cNvPr id="9" name="Graphic 8" descr="Repeat outline">
            <a:extLst>
              <a:ext uri="{FF2B5EF4-FFF2-40B4-BE49-F238E27FC236}">
                <a16:creationId xmlns:a16="http://schemas.microsoft.com/office/drawing/2014/main" id="{9622E06D-E87B-4682-B637-22774E3374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736713" y="5526332"/>
            <a:ext cx="780752" cy="780752"/>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D26DDE42-786B-4667-B452-184E355E8C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29204" y="0"/>
            <a:ext cx="1333134" cy="624334"/>
          </a:xfrm>
          <a:prstGeom prst="rect">
            <a:avLst/>
          </a:prstGeom>
        </p:spPr>
      </p:pic>
    </p:spTree>
    <p:extLst>
      <p:ext uri="{BB962C8B-B14F-4D97-AF65-F5344CB8AC3E}">
        <p14:creationId xmlns:p14="http://schemas.microsoft.com/office/powerpoint/2010/main" val="3218368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6000" b="-6000"/>
          </a:stretch>
        </a:blip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A4014C-8251-4802-8204-04E3CD0E3F1D}"/>
              </a:ext>
            </a:extLst>
          </p:cNvPr>
          <p:cNvSpPr/>
          <p:nvPr/>
        </p:nvSpPr>
        <p:spPr>
          <a:xfrm>
            <a:off x="10554867" y="5587121"/>
            <a:ext cx="780751" cy="780751"/>
          </a:xfrm>
          <a:prstGeom prst="ellipse">
            <a:avLst/>
          </a:prstGeom>
          <a:solidFill>
            <a:schemeClr val="accent3">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DB2FB94-DD13-46DF-A4FF-7701364A77F1}"/>
              </a:ext>
            </a:extLst>
          </p:cNvPr>
          <p:cNvSpPr/>
          <p:nvPr/>
        </p:nvSpPr>
        <p:spPr>
          <a:xfrm>
            <a:off x="10554867" y="3533815"/>
            <a:ext cx="780751" cy="780751"/>
          </a:xfrm>
          <a:prstGeom prst="ellipse">
            <a:avLst/>
          </a:prstGeom>
          <a:solidFill>
            <a:schemeClr val="accent3">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95618EA-2063-43D2-ADAE-E4DA7A17C604}"/>
              </a:ext>
            </a:extLst>
          </p:cNvPr>
          <p:cNvSpPr/>
          <p:nvPr/>
        </p:nvSpPr>
        <p:spPr>
          <a:xfrm>
            <a:off x="10554867" y="1484889"/>
            <a:ext cx="780751" cy="780751"/>
          </a:xfrm>
          <a:prstGeom prst="ellipse">
            <a:avLst/>
          </a:prstGeom>
          <a:solidFill>
            <a:schemeClr val="accent3">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3740C274-9637-4F3B-82C7-BEE3916191DA}"/>
              </a:ext>
            </a:extLst>
          </p:cNvPr>
          <p:cNvCxnSpPr>
            <a:cxnSpLocks/>
          </p:cNvCxnSpPr>
          <p:nvPr/>
        </p:nvCxnSpPr>
        <p:spPr>
          <a:xfrm>
            <a:off x="17015" y="639703"/>
            <a:ext cx="12137987" cy="0"/>
          </a:xfrm>
          <a:prstGeom prst="line">
            <a:avLst/>
          </a:prstGeom>
          <a:ln w="38100">
            <a:solidFill>
              <a:srgbClr val="C3AA6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0D7F29-0026-4982-B059-99DE7D9D0C1E}"/>
              </a:ext>
            </a:extLst>
          </p:cNvPr>
          <p:cNvSpPr/>
          <p:nvPr/>
        </p:nvSpPr>
        <p:spPr>
          <a:xfrm>
            <a:off x="17015" y="129659"/>
            <a:ext cx="2108269" cy="369332"/>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endParaRPr lang="en-US" b="1" dirty="0">
              <a:latin typeface="Sakkal Majalla" panose="02000000000000000000" pitchFamily="2" charset="-78"/>
              <a:cs typeface="Sakkal Majalla" panose="02000000000000000000" pitchFamily="2" charset="-78"/>
            </a:endParaRPr>
          </a:p>
        </p:txBody>
      </p:sp>
      <p:cxnSp>
        <p:nvCxnSpPr>
          <p:cNvPr id="16" name="Straight Connector 15">
            <a:extLst>
              <a:ext uri="{FF2B5EF4-FFF2-40B4-BE49-F238E27FC236}">
                <a16:creationId xmlns:a16="http://schemas.microsoft.com/office/drawing/2014/main" id="{BC5CD6CF-39BF-4882-BBD4-39FD9C57D5F6}"/>
              </a:ext>
            </a:extLst>
          </p:cNvPr>
          <p:cNvCxnSpPr/>
          <p:nvPr/>
        </p:nvCxnSpPr>
        <p:spPr>
          <a:xfrm>
            <a:off x="2257425" y="38662"/>
            <a:ext cx="0" cy="551326"/>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graphicFrame>
        <p:nvGraphicFramePr>
          <p:cNvPr id="2" name="Table 1">
            <a:extLst>
              <a:ext uri="{FF2B5EF4-FFF2-40B4-BE49-F238E27FC236}">
                <a16:creationId xmlns:a16="http://schemas.microsoft.com/office/drawing/2014/main" id="{31E5F3F6-A607-44A4-ACFF-53A572AB1827}"/>
              </a:ext>
            </a:extLst>
          </p:cNvPr>
          <p:cNvGraphicFramePr>
            <a:graphicFrameLocks noGrp="1"/>
          </p:cNvGraphicFramePr>
          <p:nvPr>
            <p:extLst>
              <p:ext uri="{D42A27DB-BD31-4B8C-83A1-F6EECF244321}">
                <p14:modId xmlns:p14="http://schemas.microsoft.com/office/powerpoint/2010/main" val="1888801738"/>
              </p:ext>
            </p:extLst>
          </p:nvPr>
        </p:nvGraphicFramePr>
        <p:xfrm>
          <a:off x="660737" y="954472"/>
          <a:ext cx="11061700" cy="1618646"/>
        </p:xfrm>
        <a:graphic>
          <a:graphicData uri="http://schemas.openxmlformats.org/drawingml/2006/table">
            <a:tbl>
              <a:tblPr rtl="1" firstRow="1" firstCol="1" bandRow="1">
                <a:tableStyleId>{C083E6E3-FA7D-4D7B-A595-EF9225AFEA82}</a:tableStyleId>
              </a:tblPr>
              <a:tblGrid>
                <a:gridCol w="2026502">
                  <a:extLst>
                    <a:ext uri="{9D8B030D-6E8A-4147-A177-3AD203B41FA5}">
                      <a16:colId xmlns:a16="http://schemas.microsoft.com/office/drawing/2014/main" val="2062199832"/>
                    </a:ext>
                  </a:extLst>
                </a:gridCol>
                <a:gridCol w="9035198">
                  <a:extLst>
                    <a:ext uri="{9D8B030D-6E8A-4147-A177-3AD203B41FA5}">
                      <a16:colId xmlns:a16="http://schemas.microsoft.com/office/drawing/2014/main" val="26169776"/>
                    </a:ext>
                  </a:extLst>
                </a:gridCol>
              </a:tblGrid>
              <a:tr h="1618646">
                <a:tc>
                  <a:txBody>
                    <a:bodyPr/>
                    <a:lstStyle/>
                    <a:p>
                      <a:pPr marL="0" marR="0" algn="r" defTabSz="914418" rtl="1" eaLnBrk="1" latinLnBrk="0" hangingPunct="1">
                        <a:spcBef>
                          <a:spcPts val="0"/>
                        </a:spcBef>
                        <a:spcAft>
                          <a:spcPts val="0"/>
                        </a:spcAft>
                      </a:pPr>
                      <a:r>
                        <a:rPr lang="ar-SA" sz="1600" b="1" kern="1200" dirty="0">
                          <a:solidFill>
                            <a:srgbClr val="C45911"/>
                          </a:solidFill>
                          <a:effectLst/>
                          <a:latin typeface="Sakkal Majalla" panose="02000000000000000000" pitchFamily="2" charset="-78"/>
                          <a:ea typeface="+mn-ea"/>
                          <a:cs typeface="Sakkal Majalla" panose="02000000000000000000" pitchFamily="2" charset="-78"/>
                        </a:rPr>
                        <a:t> </a:t>
                      </a:r>
                      <a:endParaRPr lang="en-US" sz="1600" b="1" kern="1200" dirty="0">
                        <a:solidFill>
                          <a:srgbClr val="C45911"/>
                        </a:solidFill>
                        <a:effectLst/>
                        <a:latin typeface="Sakkal Majalla" panose="02000000000000000000" pitchFamily="2" charset="-78"/>
                        <a:ea typeface="+mn-ea"/>
                        <a:cs typeface="Sakkal Majalla" panose="02000000000000000000" pitchFamily="2" charset="-78"/>
                      </a:endParaRPr>
                    </a:p>
                    <a:p>
                      <a:pPr marL="0" marR="0" algn="r" defTabSz="914418" rtl="1" eaLnBrk="1" latinLnBrk="0" hangingPunct="1">
                        <a:spcBef>
                          <a:spcPts val="0"/>
                        </a:spcBef>
                        <a:spcAft>
                          <a:spcPts val="0"/>
                        </a:spcAft>
                      </a:pPr>
                      <a:r>
                        <a:rPr lang="ar-BH" sz="1600" b="1" kern="1200" dirty="0">
                          <a:solidFill>
                            <a:srgbClr val="C45911"/>
                          </a:solidFill>
                          <a:effectLst/>
                          <a:latin typeface="Sakkal Majalla" panose="02000000000000000000" pitchFamily="2" charset="-78"/>
                          <a:ea typeface="+mn-ea"/>
                          <a:cs typeface="Sakkal Majalla" panose="02000000000000000000" pitchFamily="2" charset="-78"/>
                        </a:rPr>
                        <a:t>الاحتياطات الاستراتيجية</a:t>
                      </a:r>
                      <a:endParaRPr lang="en-US" sz="1600" b="1" kern="1200" dirty="0">
                        <a:solidFill>
                          <a:srgbClr val="C45911"/>
                        </a:solidFill>
                        <a:effectLst/>
                        <a:latin typeface="Sakkal Majalla" panose="02000000000000000000" pitchFamily="2" charset="-78"/>
                        <a:ea typeface="+mn-ea"/>
                        <a:cs typeface="Sakkal Majalla" panose="02000000000000000000" pitchFamily="2" charset="-78"/>
                      </a:endParaRPr>
                    </a:p>
                  </a:txBody>
                  <a:tcPr marL="68580" marR="68580" marT="0" marB="0"/>
                </a:tc>
                <a:tc>
                  <a:txBody>
                    <a:bodyPr/>
                    <a:lstStyle/>
                    <a:p>
                      <a:pPr marL="0" marR="0" algn="r" defTabSz="914418" rtl="1" eaLnBrk="1" latinLnBrk="0" hangingPunct="1">
                        <a:spcBef>
                          <a:spcPts val="0"/>
                        </a:spcBef>
                        <a:spcAft>
                          <a:spcPts val="0"/>
                        </a:spcAft>
                      </a:pPr>
                      <a:r>
                        <a:rPr lang="ar-SA" sz="1600" b="1" kern="1200" dirty="0">
                          <a:solidFill>
                            <a:srgbClr val="C45911"/>
                          </a:solidFill>
                          <a:effectLst/>
                          <a:latin typeface="Sakkal Majalla" panose="02000000000000000000" pitchFamily="2" charset="-78"/>
                          <a:ea typeface="+mn-ea"/>
                          <a:cs typeface="Sakkal Majalla" panose="02000000000000000000" pitchFamily="2" charset="-78"/>
                        </a:rPr>
                        <a:t> </a:t>
                      </a:r>
                      <a:endParaRPr lang="en-US" sz="1600" b="1" kern="1200" dirty="0">
                        <a:solidFill>
                          <a:srgbClr val="C45911"/>
                        </a:solidFill>
                        <a:effectLst/>
                        <a:latin typeface="Sakkal Majalla" panose="02000000000000000000" pitchFamily="2" charset="-78"/>
                        <a:ea typeface="+mn-ea"/>
                        <a:cs typeface="Sakkal Majalla" panose="02000000000000000000" pitchFamily="2" charset="-78"/>
                      </a:endParaRPr>
                    </a:p>
                    <a:p>
                      <a:pPr marL="0" marR="0" lvl="0" indent="-342900" algn="r" defTabSz="914418" rtl="1" eaLnBrk="1" latinLnBrk="0" hangingPunct="1">
                        <a:spcBef>
                          <a:spcPts val="0"/>
                        </a:spcBef>
                        <a:spcAft>
                          <a:spcPts val="0"/>
                        </a:spcAft>
                        <a:buFont typeface="Wingdings" panose="05000000000000000000" pitchFamily="2" charset="2"/>
                        <a:buChar char=""/>
                      </a:pPr>
                      <a:r>
                        <a:rPr lang="ar-BH" sz="1600" b="1" kern="1200" dirty="0">
                          <a:solidFill>
                            <a:schemeClr val="tx1"/>
                          </a:solidFill>
                          <a:effectLst/>
                          <a:latin typeface="Sakkal Majalla" panose="02000000000000000000" pitchFamily="2" charset="-78"/>
                          <a:ea typeface="+mn-ea"/>
                          <a:cs typeface="Sakkal Majalla" panose="02000000000000000000" pitchFamily="2" charset="-78"/>
                        </a:rPr>
                        <a:t>تحديد هيئة وطنية مسؤولة عن إدارة الاحتياطي ورصده</a:t>
                      </a:r>
                    </a:p>
                    <a:p>
                      <a:pPr marL="0" marR="0" lvl="0" indent="-342900" algn="r" defTabSz="914418" rtl="1" eaLnBrk="1" latinLnBrk="0" hangingPunct="1">
                        <a:spcBef>
                          <a:spcPts val="0"/>
                        </a:spcBef>
                        <a:spcAft>
                          <a:spcPts val="0"/>
                        </a:spcAft>
                        <a:buFont typeface="Wingdings" panose="05000000000000000000" pitchFamily="2" charset="2"/>
                        <a:buChar char=""/>
                      </a:pPr>
                      <a:r>
                        <a:rPr lang="ar-BH" sz="1600" b="1" kern="1200" dirty="0">
                          <a:solidFill>
                            <a:schemeClr val="tx1"/>
                          </a:solidFill>
                          <a:effectLst/>
                          <a:latin typeface="Sakkal Majalla" panose="02000000000000000000" pitchFamily="2" charset="-78"/>
                          <a:ea typeface="+mn-ea"/>
                          <a:cs typeface="Sakkal Majalla" panose="02000000000000000000" pitchFamily="2" charset="-78"/>
                        </a:rPr>
                        <a:t>مراجعة قائمة السلع الأساسية الضرورية والاخذ في الاعتبار النواحي المتعلقة بالمنتجات الأولية الهامة لتحقيق الأمن الغذائي</a:t>
                      </a:r>
                    </a:p>
                    <a:p>
                      <a:pPr marL="0" marR="0" lvl="0" indent="-342900" algn="r" defTabSz="914418" rtl="1" eaLnBrk="1" latinLnBrk="0" hangingPunct="1">
                        <a:spcBef>
                          <a:spcPts val="0"/>
                        </a:spcBef>
                        <a:spcAft>
                          <a:spcPts val="0"/>
                        </a:spcAft>
                        <a:buFont typeface="Wingdings" panose="05000000000000000000" pitchFamily="2" charset="2"/>
                        <a:buChar char=""/>
                      </a:pPr>
                      <a:r>
                        <a:rPr lang="ar-BH" sz="1600" b="1" kern="1200" dirty="0">
                          <a:solidFill>
                            <a:schemeClr val="tx1"/>
                          </a:solidFill>
                          <a:effectLst/>
                          <a:latin typeface="Sakkal Majalla" panose="02000000000000000000" pitchFamily="2" charset="-78"/>
                          <a:ea typeface="+mn-ea"/>
                          <a:cs typeface="Sakkal Majalla" panose="02000000000000000000" pitchFamily="2" charset="-78"/>
                        </a:rPr>
                        <a:t>البحث على مستوى مجلس التعاون الخليجي فيما يتعلق بالاحتياطيات الاستراتيجية الاقليمية</a:t>
                      </a:r>
                    </a:p>
                    <a:p>
                      <a:pPr marL="0" marR="0" lvl="0" indent="-342900" algn="r" defTabSz="914418" rtl="1" eaLnBrk="1" latinLnBrk="0" hangingPunct="1">
                        <a:spcBef>
                          <a:spcPts val="0"/>
                        </a:spcBef>
                        <a:spcAft>
                          <a:spcPts val="0"/>
                        </a:spcAft>
                        <a:buFont typeface="Wingdings" panose="05000000000000000000" pitchFamily="2" charset="2"/>
                        <a:buChar char=""/>
                      </a:pPr>
                      <a:endParaRPr lang="en-US" sz="1600" b="1" kern="1200" dirty="0">
                        <a:solidFill>
                          <a:srgbClr val="C45911"/>
                        </a:solidFill>
                        <a:effectLst/>
                        <a:latin typeface="Sakkal Majalla" panose="02000000000000000000" pitchFamily="2" charset="-78"/>
                        <a:ea typeface="+mn-ea"/>
                        <a:cs typeface="Sakkal Majalla" panose="02000000000000000000" pitchFamily="2" charset="-78"/>
                      </a:endParaRPr>
                    </a:p>
                    <a:p>
                      <a:pPr marL="0" marR="0" algn="r" defTabSz="914418" rtl="1" eaLnBrk="1" latinLnBrk="0" hangingPunct="1">
                        <a:spcBef>
                          <a:spcPts val="0"/>
                        </a:spcBef>
                        <a:spcAft>
                          <a:spcPts val="0"/>
                        </a:spcAft>
                      </a:pPr>
                      <a:r>
                        <a:rPr lang="ar-SA" sz="1600" b="1" kern="1200" dirty="0">
                          <a:solidFill>
                            <a:srgbClr val="C45911"/>
                          </a:solidFill>
                          <a:effectLst/>
                          <a:latin typeface="Sakkal Majalla" panose="02000000000000000000" pitchFamily="2" charset="-78"/>
                          <a:ea typeface="+mn-ea"/>
                          <a:cs typeface="Sakkal Majalla" panose="02000000000000000000" pitchFamily="2" charset="-78"/>
                        </a:rPr>
                        <a:t> </a:t>
                      </a:r>
                      <a:endParaRPr lang="en-US" sz="1600" b="1" kern="1200" dirty="0">
                        <a:solidFill>
                          <a:srgbClr val="C45911"/>
                        </a:solidFill>
                        <a:effectLst/>
                        <a:latin typeface="Sakkal Majalla" panose="02000000000000000000" pitchFamily="2" charset="-78"/>
                        <a:ea typeface="+mn-ea"/>
                        <a:cs typeface="Sakkal Majalla" panose="02000000000000000000" pitchFamily="2" charset="-78"/>
                      </a:endParaRPr>
                    </a:p>
                  </a:txBody>
                  <a:tcPr marL="68580" marR="68580" marT="0" marB="0"/>
                </a:tc>
                <a:extLst>
                  <a:ext uri="{0D108BD9-81ED-4DB2-BD59-A6C34878D82A}">
                    <a16:rowId xmlns:a16="http://schemas.microsoft.com/office/drawing/2014/main" val="3923846950"/>
                  </a:ext>
                </a:extLst>
              </a:tr>
            </a:tbl>
          </a:graphicData>
        </a:graphic>
      </p:graphicFrame>
      <p:graphicFrame>
        <p:nvGraphicFramePr>
          <p:cNvPr id="12" name="Table 11">
            <a:extLst>
              <a:ext uri="{FF2B5EF4-FFF2-40B4-BE49-F238E27FC236}">
                <a16:creationId xmlns:a16="http://schemas.microsoft.com/office/drawing/2014/main" id="{F8AEE690-4C31-4B28-9911-3D88C7ADD27B}"/>
              </a:ext>
            </a:extLst>
          </p:cNvPr>
          <p:cNvGraphicFramePr>
            <a:graphicFrameLocks noGrp="1"/>
          </p:cNvGraphicFramePr>
          <p:nvPr>
            <p:extLst>
              <p:ext uri="{D42A27DB-BD31-4B8C-83A1-F6EECF244321}">
                <p14:modId xmlns:p14="http://schemas.microsoft.com/office/powerpoint/2010/main" val="1549772759"/>
              </p:ext>
            </p:extLst>
          </p:nvPr>
        </p:nvGraphicFramePr>
        <p:xfrm>
          <a:off x="655933" y="2915161"/>
          <a:ext cx="11197502" cy="1706880"/>
        </p:xfrm>
        <a:graphic>
          <a:graphicData uri="http://schemas.openxmlformats.org/drawingml/2006/table">
            <a:tbl>
              <a:tblPr rtl="1" firstRow="1" firstCol="1" bandRow="1">
                <a:tableStyleId>{C083E6E3-FA7D-4D7B-A595-EF9225AFEA82}</a:tableStyleId>
              </a:tblPr>
              <a:tblGrid>
                <a:gridCol w="2051380">
                  <a:extLst>
                    <a:ext uri="{9D8B030D-6E8A-4147-A177-3AD203B41FA5}">
                      <a16:colId xmlns:a16="http://schemas.microsoft.com/office/drawing/2014/main" val="2026376713"/>
                    </a:ext>
                  </a:extLst>
                </a:gridCol>
                <a:gridCol w="9146122">
                  <a:extLst>
                    <a:ext uri="{9D8B030D-6E8A-4147-A177-3AD203B41FA5}">
                      <a16:colId xmlns:a16="http://schemas.microsoft.com/office/drawing/2014/main" val="2852005302"/>
                    </a:ext>
                  </a:extLst>
                </a:gridCol>
              </a:tblGrid>
              <a:tr h="391126">
                <a:tc>
                  <a:txBody>
                    <a:bodyPr/>
                    <a:lstStyle/>
                    <a:p>
                      <a:pPr marL="0" marR="0" algn="r" rtl="1">
                        <a:spcBef>
                          <a:spcPts val="0"/>
                        </a:spcBef>
                        <a:spcAft>
                          <a:spcPts val="0"/>
                        </a:spcAft>
                      </a:pPr>
                      <a:r>
                        <a:rPr lang="ar-SA" sz="1600" dirty="0">
                          <a:solidFill>
                            <a:srgbClr val="C45911"/>
                          </a:solidFill>
                          <a:effectLst/>
                          <a:latin typeface="Sakkal Majalla" panose="02000000000000000000" pitchFamily="2" charset="-78"/>
                          <a:cs typeface="Sakkal Majalla" panose="02000000000000000000" pitchFamily="2" charset="-78"/>
                        </a:rPr>
                        <a:t> </a:t>
                      </a:r>
                      <a:endParaRPr lang="en-US" sz="1600" dirty="0">
                        <a:effectLst/>
                        <a:latin typeface="Sakkal Majalla" panose="02000000000000000000" pitchFamily="2" charset="-78"/>
                        <a:cs typeface="Sakkal Majalla" panose="02000000000000000000" pitchFamily="2" charset="-78"/>
                      </a:endParaRPr>
                    </a:p>
                    <a:p>
                      <a:pPr marL="0" marR="0" algn="r" rtl="1">
                        <a:spcBef>
                          <a:spcPts val="0"/>
                        </a:spcBef>
                        <a:spcAft>
                          <a:spcPts val="0"/>
                        </a:spcAft>
                      </a:pPr>
                      <a:r>
                        <a:rPr lang="ar-BH" sz="1600" dirty="0">
                          <a:solidFill>
                            <a:srgbClr val="C00000"/>
                          </a:solidFill>
                          <a:effectLst/>
                          <a:latin typeface="Sakkal Majalla" panose="02000000000000000000" pitchFamily="2" charset="-78"/>
                          <a:cs typeface="Sakkal Majalla" panose="02000000000000000000" pitchFamily="2" charset="-78"/>
                        </a:rPr>
                        <a:t>هدر الغذاء وسلامة الأغذية</a:t>
                      </a:r>
                      <a:endParaRPr lang="en-US" sz="1600" dirty="0">
                        <a:solidFill>
                          <a:srgbClr val="C00000"/>
                        </a:solidFill>
                        <a:effectLst/>
                        <a:latin typeface="Sakkal Majalla" panose="02000000000000000000" pitchFamily="2" charset="-78"/>
                        <a:cs typeface="Sakkal Majalla" panose="02000000000000000000" pitchFamily="2" charset="-78"/>
                      </a:endParaRPr>
                    </a:p>
                  </a:txBody>
                  <a:tcPr marL="68580" marR="68580" marT="0" marB="0"/>
                </a:tc>
                <a:tc>
                  <a:txBody>
                    <a:bodyPr/>
                    <a:lstStyle/>
                    <a:p>
                      <a:pPr marL="0" marR="0" algn="r" rtl="1">
                        <a:spcBef>
                          <a:spcPts val="0"/>
                        </a:spcBef>
                        <a:spcAft>
                          <a:spcPts val="0"/>
                        </a:spcAft>
                      </a:pPr>
                      <a:r>
                        <a:rPr lang="ar-SA" sz="1600" dirty="0">
                          <a:solidFill>
                            <a:srgbClr val="262626"/>
                          </a:solidFill>
                          <a:effectLst/>
                          <a:latin typeface="Sakkal Majalla" panose="02000000000000000000" pitchFamily="2" charset="-78"/>
                          <a:cs typeface="Sakkal Majalla" panose="02000000000000000000" pitchFamily="2" charset="-78"/>
                        </a:rPr>
                        <a:t> </a:t>
                      </a:r>
                      <a:endParaRPr lang="en-US" sz="1600" dirty="0">
                        <a:effectLst/>
                        <a:latin typeface="Sakkal Majalla" panose="02000000000000000000" pitchFamily="2" charset="-78"/>
                        <a:cs typeface="Sakkal Majalla" panose="02000000000000000000" pitchFamily="2" charset="-78"/>
                      </a:endParaRPr>
                    </a:p>
                    <a:p>
                      <a:pPr marL="342900" marR="0" lvl="0" indent="-342900" algn="r" rtl="1">
                        <a:spcBef>
                          <a:spcPts val="0"/>
                        </a:spcBef>
                        <a:spcAft>
                          <a:spcPts val="0"/>
                        </a:spcAft>
                        <a:buFont typeface="Wingdings" panose="05000000000000000000" pitchFamily="2" charset="2"/>
                        <a:buChar char=""/>
                      </a:pPr>
                      <a:r>
                        <a:rPr lang="ar-BH" sz="1600" dirty="0">
                          <a:solidFill>
                            <a:srgbClr val="632523"/>
                          </a:solidFill>
                          <a:effectLst/>
                          <a:latin typeface="Sakkal Majalla" panose="02000000000000000000" pitchFamily="2" charset="-78"/>
                          <a:cs typeface="Sakkal Majalla" panose="02000000000000000000" pitchFamily="2" charset="-78"/>
                        </a:rPr>
                        <a:t>تحديد هيئة وطنية لتقييم الأنشطة المتعلقة </a:t>
                      </a:r>
                      <a:r>
                        <a:rPr lang="ar-BH" sz="1600" dirty="0" err="1">
                          <a:solidFill>
                            <a:srgbClr val="632523"/>
                          </a:solidFill>
                          <a:effectLst/>
                          <a:latin typeface="Sakkal Majalla" panose="02000000000000000000" pitchFamily="2" charset="-78"/>
                          <a:cs typeface="Sakkal Majalla" panose="02000000000000000000" pitchFamily="2" charset="-78"/>
                        </a:rPr>
                        <a:t>بالحدمن</a:t>
                      </a:r>
                      <a:r>
                        <a:rPr lang="ar-BH" sz="1600" dirty="0">
                          <a:solidFill>
                            <a:srgbClr val="632523"/>
                          </a:solidFill>
                          <a:effectLst/>
                          <a:latin typeface="Sakkal Majalla" panose="02000000000000000000" pitchFamily="2" charset="-78"/>
                          <a:cs typeface="Sakkal Majalla" panose="02000000000000000000" pitchFamily="2" charset="-78"/>
                        </a:rPr>
                        <a:t> هدر الغذاء .</a:t>
                      </a:r>
                    </a:p>
                    <a:p>
                      <a:pPr marL="342900" marR="0" lvl="0" indent="-342900" algn="r" rtl="1">
                        <a:spcBef>
                          <a:spcPts val="0"/>
                        </a:spcBef>
                        <a:spcAft>
                          <a:spcPts val="0"/>
                        </a:spcAft>
                        <a:buFont typeface="Wingdings" panose="05000000000000000000" pitchFamily="2" charset="2"/>
                        <a:buChar char=""/>
                      </a:pPr>
                      <a:r>
                        <a:rPr lang="ar-BH" sz="1600" dirty="0">
                          <a:solidFill>
                            <a:srgbClr val="632523"/>
                          </a:solidFill>
                          <a:effectLst/>
                          <a:latin typeface="Sakkal Majalla" panose="02000000000000000000" pitchFamily="2" charset="-78"/>
                          <a:cs typeface="Sakkal Majalla" panose="02000000000000000000" pitchFamily="2" charset="-78"/>
                        </a:rPr>
                        <a:t>التوعية بضرورة تغيير ممارسات المستهلكين</a:t>
                      </a:r>
                    </a:p>
                    <a:p>
                      <a:pPr marL="342900" marR="0" lvl="0" indent="-342900" algn="r" rtl="1">
                        <a:spcBef>
                          <a:spcPts val="0"/>
                        </a:spcBef>
                        <a:spcAft>
                          <a:spcPts val="0"/>
                        </a:spcAft>
                        <a:buFont typeface="Wingdings" panose="05000000000000000000" pitchFamily="2" charset="2"/>
                        <a:buChar char=""/>
                      </a:pPr>
                      <a:r>
                        <a:rPr lang="ar-BH" sz="1600" dirty="0">
                          <a:solidFill>
                            <a:srgbClr val="632523"/>
                          </a:solidFill>
                          <a:effectLst/>
                          <a:latin typeface="Sakkal Majalla" panose="02000000000000000000" pitchFamily="2" charset="-78"/>
                          <a:cs typeface="Sakkal Majalla" panose="02000000000000000000" pitchFamily="2" charset="-78"/>
                        </a:rPr>
                        <a:t>الاستثمار في البنية التحتية لأنشطة الزراعية ، بما في ذلك التخزين والتبريد والتصنيع.</a:t>
                      </a:r>
                    </a:p>
                    <a:p>
                      <a:pPr marL="342900" marR="0" lvl="0" indent="-342900" algn="r" rtl="1">
                        <a:spcBef>
                          <a:spcPts val="0"/>
                        </a:spcBef>
                        <a:spcAft>
                          <a:spcPts val="0"/>
                        </a:spcAft>
                        <a:buFont typeface="Wingdings" panose="05000000000000000000" pitchFamily="2" charset="2"/>
                        <a:buChar char=""/>
                      </a:pPr>
                      <a:r>
                        <a:rPr lang="ar-BH" sz="1600" dirty="0">
                          <a:solidFill>
                            <a:srgbClr val="632523"/>
                          </a:solidFill>
                          <a:effectLst/>
                          <a:latin typeface="Sakkal Majalla" panose="02000000000000000000" pitchFamily="2" charset="-78"/>
                          <a:cs typeface="Sakkal Majalla" panose="02000000000000000000" pitchFamily="2" charset="-78"/>
                        </a:rPr>
                        <a:t>العمل مع قطاع السياحة من أجل وضع خارطة طريق بغرض الحد من الهدر الغذائي.</a:t>
                      </a:r>
                    </a:p>
                    <a:p>
                      <a:pPr marL="342900" marR="0" lvl="0" indent="-342900" algn="r" rtl="1">
                        <a:spcBef>
                          <a:spcPts val="0"/>
                        </a:spcBef>
                        <a:spcAft>
                          <a:spcPts val="0"/>
                        </a:spcAft>
                        <a:buFont typeface="Wingdings" panose="05000000000000000000" pitchFamily="2" charset="2"/>
                        <a:buChar char=""/>
                      </a:pPr>
                      <a:r>
                        <a:rPr lang="ar-BH" sz="1600" dirty="0">
                          <a:solidFill>
                            <a:srgbClr val="632523"/>
                          </a:solidFill>
                          <a:effectLst/>
                          <a:latin typeface="Sakkal Majalla" panose="02000000000000000000" pitchFamily="2" charset="-78"/>
                          <a:cs typeface="Sakkal Majalla" panose="02000000000000000000" pitchFamily="2" charset="-78"/>
                        </a:rPr>
                        <a:t>تيسير التعاون بين دول مجلس التعاون الخليجي عن طريق دمج بروتوكولات صحة النبات / سلامة الأغذية والإجراءات الخاصة بذلك.</a:t>
                      </a:r>
                      <a:endParaRPr lang="en-US" sz="1600" dirty="0">
                        <a:solidFill>
                          <a:srgbClr val="632523"/>
                        </a:solidFill>
                        <a:effectLst/>
                        <a:latin typeface="Sakkal Majalla" panose="02000000000000000000" pitchFamily="2" charset="-78"/>
                        <a:cs typeface="Sakkal Majalla" panose="02000000000000000000" pitchFamily="2" charset="-78"/>
                      </a:endParaRPr>
                    </a:p>
                    <a:p>
                      <a:pPr marL="200025" marR="0" algn="r" rtl="1">
                        <a:spcBef>
                          <a:spcPts val="0"/>
                        </a:spcBef>
                        <a:spcAft>
                          <a:spcPts val="0"/>
                        </a:spcAft>
                      </a:pPr>
                      <a:r>
                        <a:rPr lang="ar-SA" sz="1600" dirty="0">
                          <a:solidFill>
                            <a:srgbClr val="262626"/>
                          </a:solidFill>
                          <a:effectLst/>
                          <a:latin typeface="Sakkal Majalla" panose="02000000000000000000" pitchFamily="2" charset="-78"/>
                          <a:cs typeface="Sakkal Majalla" panose="02000000000000000000" pitchFamily="2" charset="-78"/>
                        </a:rPr>
                        <a:t> </a:t>
                      </a:r>
                      <a:endParaRPr lang="en-US" sz="1600" dirty="0">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tc>
                <a:extLst>
                  <a:ext uri="{0D108BD9-81ED-4DB2-BD59-A6C34878D82A}">
                    <a16:rowId xmlns:a16="http://schemas.microsoft.com/office/drawing/2014/main" val="288484399"/>
                  </a:ext>
                </a:extLst>
              </a:tr>
            </a:tbl>
          </a:graphicData>
        </a:graphic>
      </p:graphicFrame>
      <p:graphicFrame>
        <p:nvGraphicFramePr>
          <p:cNvPr id="14" name="Table 13">
            <a:extLst>
              <a:ext uri="{FF2B5EF4-FFF2-40B4-BE49-F238E27FC236}">
                <a16:creationId xmlns:a16="http://schemas.microsoft.com/office/drawing/2014/main" id="{86B26C11-DA4C-4338-B1D5-9F8775F0B597}"/>
              </a:ext>
            </a:extLst>
          </p:cNvPr>
          <p:cNvGraphicFramePr>
            <a:graphicFrameLocks noGrp="1"/>
          </p:cNvGraphicFramePr>
          <p:nvPr>
            <p:extLst>
              <p:ext uri="{D42A27DB-BD31-4B8C-83A1-F6EECF244321}">
                <p14:modId xmlns:p14="http://schemas.microsoft.com/office/powerpoint/2010/main" val="2818726687"/>
              </p:ext>
            </p:extLst>
          </p:nvPr>
        </p:nvGraphicFramePr>
        <p:xfrm>
          <a:off x="655933" y="4848575"/>
          <a:ext cx="11197502" cy="1538145"/>
        </p:xfrm>
        <a:graphic>
          <a:graphicData uri="http://schemas.openxmlformats.org/drawingml/2006/table">
            <a:tbl>
              <a:tblPr rtl="1" firstRow="1" firstCol="1" bandRow="1">
                <a:tableStyleId>{C083E6E3-FA7D-4D7B-A595-EF9225AFEA82}</a:tableStyleId>
              </a:tblPr>
              <a:tblGrid>
                <a:gridCol w="2051380">
                  <a:extLst>
                    <a:ext uri="{9D8B030D-6E8A-4147-A177-3AD203B41FA5}">
                      <a16:colId xmlns:a16="http://schemas.microsoft.com/office/drawing/2014/main" val="2026376713"/>
                    </a:ext>
                  </a:extLst>
                </a:gridCol>
                <a:gridCol w="9146122">
                  <a:extLst>
                    <a:ext uri="{9D8B030D-6E8A-4147-A177-3AD203B41FA5}">
                      <a16:colId xmlns:a16="http://schemas.microsoft.com/office/drawing/2014/main" val="2852005302"/>
                    </a:ext>
                  </a:extLst>
                </a:gridCol>
              </a:tblGrid>
              <a:tr h="1538145">
                <a:tc>
                  <a:txBody>
                    <a:bodyPr/>
                    <a:lstStyle/>
                    <a:p>
                      <a:pPr marL="0" marR="0" algn="r" rtl="1">
                        <a:spcBef>
                          <a:spcPts val="0"/>
                        </a:spcBef>
                        <a:spcAft>
                          <a:spcPts val="0"/>
                        </a:spcAft>
                      </a:pPr>
                      <a:r>
                        <a:rPr lang="ar-SA" sz="1600" dirty="0">
                          <a:solidFill>
                            <a:srgbClr val="C45911"/>
                          </a:solidFill>
                          <a:effectLst/>
                          <a:latin typeface="Sakkal Majalla" panose="02000000000000000000" pitchFamily="2" charset="-78"/>
                          <a:cs typeface="Sakkal Majalla" panose="02000000000000000000" pitchFamily="2" charset="-78"/>
                        </a:rPr>
                        <a:t> </a:t>
                      </a:r>
                      <a:endParaRPr lang="en-US" sz="1600" dirty="0">
                        <a:effectLst/>
                        <a:latin typeface="Sakkal Majalla" panose="02000000000000000000" pitchFamily="2" charset="-78"/>
                        <a:cs typeface="Sakkal Majalla" panose="02000000000000000000" pitchFamily="2" charset="-78"/>
                      </a:endParaRPr>
                    </a:p>
                    <a:p>
                      <a:pPr marL="0" marR="0" algn="r" rtl="1">
                        <a:spcBef>
                          <a:spcPts val="0"/>
                        </a:spcBef>
                        <a:spcAft>
                          <a:spcPts val="0"/>
                        </a:spcAft>
                      </a:pPr>
                      <a:r>
                        <a:rPr lang="ar-BH" sz="1600" dirty="0">
                          <a:solidFill>
                            <a:srgbClr val="C45911"/>
                          </a:solidFill>
                          <a:effectLst/>
                          <a:latin typeface="Sakkal Majalla" panose="02000000000000000000" pitchFamily="2" charset="-78"/>
                          <a:cs typeface="Sakkal Majalla" panose="02000000000000000000" pitchFamily="2" charset="-78"/>
                        </a:rPr>
                        <a:t>التغذية الصحية واستخدام الغذاء</a:t>
                      </a:r>
                      <a:endParaRPr lang="en-US" sz="1600" dirty="0">
                        <a:solidFill>
                          <a:srgbClr val="C45911"/>
                        </a:solidFill>
                        <a:effectLst/>
                        <a:latin typeface="Sakkal Majalla" panose="02000000000000000000" pitchFamily="2" charset="-78"/>
                        <a:cs typeface="Sakkal Majalla" panose="02000000000000000000" pitchFamily="2" charset="-78"/>
                      </a:endParaRPr>
                    </a:p>
                  </a:txBody>
                  <a:tcPr marL="68580" marR="68580" marT="0" marB="0"/>
                </a:tc>
                <a:tc>
                  <a:txBody>
                    <a:bodyPr/>
                    <a:lstStyle/>
                    <a:p>
                      <a:pPr marL="0" marR="0" algn="r" rtl="1">
                        <a:spcBef>
                          <a:spcPts val="0"/>
                        </a:spcBef>
                        <a:spcAft>
                          <a:spcPts val="0"/>
                        </a:spcAft>
                      </a:pPr>
                      <a:r>
                        <a:rPr lang="ar-SA" sz="1600" dirty="0">
                          <a:solidFill>
                            <a:srgbClr val="262626"/>
                          </a:solidFill>
                          <a:effectLst/>
                          <a:latin typeface="Sakkal Majalla" panose="02000000000000000000" pitchFamily="2" charset="-78"/>
                          <a:cs typeface="Sakkal Majalla" panose="02000000000000000000" pitchFamily="2" charset="-78"/>
                        </a:rPr>
                        <a:t> </a:t>
                      </a:r>
                      <a:endParaRPr lang="en-US" sz="1600" dirty="0">
                        <a:effectLst/>
                        <a:latin typeface="Sakkal Majalla" panose="02000000000000000000" pitchFamily="2" charset="-78"/>
                        <a:cs typeface="Sakkal Majalla" panose="02000000000000000000" pitchFamily="2" charset="-78"/>
                      </a:endParaRPr>
                    </a:p>
                    <a:p>
                      <a:pPr marL="342900" marR="0" lvl="0" indent="-342900" algn="r" rtl="1">
                        <a:spcBef>
                          <a:spcPts val="0"/>
                        </a:spcBef>
                        <a:spcAft>
                          <a:spcPts val="0"/>
                        </a:spcAft>
                        <a:buFont typeface="Wingdings" panose="05000000000000000000" pitchFamily="2" charset="2"/>
                        <a:buChar char=""/>
                      </a:pPr>
                      <a:r>
                        <a:rPr lang="ar-BH" sz="1600" dirty="0">
                          <a:solidFill>
                            <a:srgbClr val="262626"/>
                          </a:solidFill>
                          <a:effectLst/>
                          <a:latin typeface="Sakkal Majalla" panose="02000000000000000000" pitchFamily="2" charset="-78"/>
                          <a:cs typeface="Sakkal Majalla" panose="02000000000000000000" pitchFamily="2" charset="-78"/>
                        </a:rPr>
                        <a:t>وضع السياسات العامة بشان الوجبات التي تقدمها المدارس العامة والخاصة واقترانها بحملات تثقيفية ذات صلة بالأساليب الصحية لتناول الغذاء وأنماط الحياة الصحية.</a:t>
                      </a:r>
                    </a:p>
                    <a:p>
                      <a:pPr marL="342900" marR="0" lvl="0" indent="-342900" algn="r" rtl="1">
                        <a:spcBef>
                          <a:spcPts val="0"/>
                        </a:spcBef>
                        <a:spcAft>
                          <a:spcPts val="0"/>
                        </a:spcAft>
                        <a:buFont typeface="Wingdings" panose="05000000000000000000" pitchFamily="2" charset="2"/>
                        <a:buChar char=""/>
                      </a:pPr>
                      <a:r>
                        <a:rPr lang="ar-BH" sz="1600" dirty="0">
                          <a:solidFill>
                            <a:srgbClr val="262626"/>
                          </a:solidFill>
                          <a:effectLst/>
                          <a:latin typeface="Sakkal Majalla" panose="02000000000000000000" pitchFamily="2" charset="-78"/>
                          <a:cs typeface="Sakkal Majalla" panose="02000000000000000000" pitchFamily="2" charset="-78"/>
                        </a:rPr>
                        <a:t>إدراج التوعية التغذوية في المناهج المدرسية</a:t>
                      </a:r>
                    </a:p>
                    <a:p>
                      <a:pPr marL="342900" marR="0" lvl="0" indent="-342900" algn="r" rtl="1">
                        <a:spcBef>
                          <a:spcPts val="0"/>
                        </a:spcBef>
                        <a:spcAft>
                          <a:spcPts val="0"/>
                        </a:spcAft>
                        <a:buFont typeface="Wingdings" panose="05000000000000000000" pitchFamily="2" charset="2"/>
                        <a:buChar char=""/>
                      </a:pPr>
                      <a:r>
                        <a:rPr lang="ar-BH" sz="1600" dirty="0">
                          <a:solidFill>
                            <a:srgbClr val="262626"/>
                          </a:solidFill>
                          <a:effectLst/>
                          <a:latin typeface="Sakkal Majalla" panose="02000000000000000000" pitchFamily="2" charset="-78"/>
                          <a:cs typeface="Sakkal Majalla" panose="02000000000000000000" pitchFamily="2" charset="-78"/>
                        </a:rPr>
                        <a:t>النهوض بمستوى توافر البيانات الخاصة بحالة الأنماط الغذائية والتغذية والصحة</a:t>
                      </a:r>
                      <a:r>
                        <a:rPr lang="ar-SA" sz="1600" dirty="0">
                          <a:solidFill>
                            <a:srgbClr val="262626"/>
                          </a:solidFill>
                          <a:effectLst/>
                          <a:latin typeface="Sakkal Majalla" panose="02000000000000000000" pitchFamily="2" charset="-78"/>
                          <a:cs typeface="Sakkal Majalla" panose="02000000000000000000" pitchFamily="2" charset="-78"/>
                        </a:rPr>
                        <a:t> </a:t>
                      </a:r>
                      <a:endParaRPr lang="en-US" sz="1600" dirty="0">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tc>
                <a:extLst>
                  <a:ext uri="{0D108BD9-81ED-4DB2-BD59-A6C34878D82A}">
                    <a16:rowId xmlns:a16="http://schemas.microsoft.com/office/drawing/2014/main" val="288484399"/>
                  </a:ext>
                </a:extLst>
              </a:tr>
            </a:tbl>
          </a:graphicData>
        </a:graphic>
      </p:graphicFrame>
      <p:sp>
        <p:nvSpPr>
          <p:cNvPr id="17" name="TextBox 16">
            <a:extLst>
              <a:ext uri="{FF2B5EF4-FFF2-40B4-BE49-F238E27FC236}">
                <a16:creationId xmlns:a16="http://schemas.microsoft.com/office/drawing/2014/main" id="{405864B0-FEAB-40C8-A88D-615A3EB7A99B}"/>
              </a:ext>
            </a:extLst>
          </p:cNvPr>
          <p:cNvSpPr txBox="1"/>
          <p:nvPr/>
        </p:nvSpPr>
        <p:spPr>
          <a:xfrm>
            <a:off x="5345385" y="156578"/>
            <a:ext cx="6112276" cy="417550"/>
          </a:xfrm>
          <a:prstGeom prst="rect">
            <a:avLst/>
          </a:prstGeom>
          <a:noFill/>
        </p:spPr>
        <p:txBody>
          <a:bodyPr wrap="square">
            <a:spAutoFit/>
          </a:bodyPr>
          <a:lstStyle/>
          <a:p>
            <a:pPr marL="0" marR="0" algn="r" rtl="1">
              <a:lnSpc>
                <a:spcPct val="115000"/>
              </a:lnSpc>
              <a:spcBef>
                <a:spcPts val="1800"/>
              </a:spcBef>
              <a:spcAft>
                <a:spcPts val="200"/>
              </a:spcAft>
            </a:pPr>
            <a:r>
              <a:rPr lang="ar-BH" sz="2000" b="1" kern="0"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التوصيات</a:t>
            </a:r>
            <a:endParaRPr lang="en-US" sz="2000" b="1" kern="0"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11" name="Graphic 10" descr="Clipboard Partially Checked outline">
            <a:extLst>
              <a:ext uri="{FF2B5EF4-FFF2-40B4-BE49-F238E27FC236}">
                <a16:creationId xmlns:a16="http://schemas.microsoft.com/office/drawing/2014/main" id="{F907EB85-1677-4F76-A522-906905E7EA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57661" y="-9091"/>
            <a:ext cx="551326" cy="551326"/>
          </a:xfrm>
          <a:prstGeom prst="rect">
            <a:avLst/>
          </a:prstGeom>
        </p:spPr>
      </p:pic>
      <p:pic>
        <p:nvPicPr>
          <p:cNvPr id="7" name="Graphic 6" descr="Shield Tick outline">
            <a:extLst>
              <a:ext uri="{FF2B5EF4-FFF2-40B4-BE49-F238E27FC236}">
                <a16:creationId xmlns:a16="http://schemas.microsoft.com/office/drawing/2014/main" id="{9E9AB6D4-A52F-40C9-B5F0-0391E6F173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39065" y="1534944"/>
            <a:ext cx="457701" cy="457701"/>
          </a:xfrm>
          <a:prstGeom prst="rect">
            <a:avLst/>
          </a:prstGeom>
        </p:spPr>
      </p:pic>
      <p:pic>
        <p:nvPicPr>
          <p:cNvPr id="19" name="Graphic 18" descr="Harvest basket outline">
            <a:extLst>
              <a:ext uri="{FF2B5EF4-FFF2-40B4-BE49-F238E27FC236}">
                <a16:creationId xmlns:a16="http://schemas.microsoft.com/office/drawing/2014/main" id="{F6D76FA4-FEE5-44E9-A897-40E317B46D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26747" y="1764067"/>
            <a:ext cx="501573" cy="501573"/>
          </a:xfrm>
          <a:prstGeom prst="rect">
            <a:avLst/>
          </a:prstGeom>
        </p:spPr>
      </p:pic>
      <p:pic>
        <p:nvPicPr>
          <p:cNvPr id="9" name="Graphic 8" descr="Grocery bag outline">
            <a:extLst>
              <a:ext uri="{FF2B5EF4-FFF2-40B4-BE49-F238E27FC236}">
                <a16:creationId xmlns:a16="http://schemas.microsoft.com/office/drawing/2014/main" id="{50DB75DF-9B6C-4BE5-909D-B8C1D1712B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39240" y="3752817"/>
            <a:ext cx="428425" cy="428425"/>
          </a:xfrm>
          <a:prstGeom prst="rect">
            <a:avLst/>
          </a:prstGeom>
        </p:spPr>
      </p:pic>
      <p:pic>
        <p:nvPicPr>
          <p:cNvPr id="25" name="Graphic 24" descr="Food Safety outline">
            <a:extLst>
              <a:ext uri="{FF2B5EF4-FFF2-40B4-BE49-F238E27FC236}">
                <a16:creationId xmlns:a16="http://schemas.microsoft.com/office/drawing/2014/main" id="{862FD276-6518-40FE-8F45-C40B0CA59B4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26747" y="5627946"/>
            <a:ext cx="680867" cy="680867"/>
          </a:xfrm>
          <a:prstGeom prst="rect">
            <a:avLst/>
          </a:prstGeom>
        </p:spPr>
      </p:pic>
      <p:pic>
        <p:nvPicPr>
          <p:cNvPr id="27" name="Graphic 26" descr="Garbage outline">
            <a:extLst>
              <a:ext uri="{FF2B5EF4-FFF2-40B4-BE49-F238E27FC236}">
                <a16:creationId xmlns:a16="http://schemas.microsoft.com/office/drawing/2014/main" id="{7C4C32B5-757B-4C69-801E-FE13BF31BCB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39065" y="3619493"/>
            <a:ext cx="457200" cy="4572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F9C3D76B-23A0-4CD7-B281-18FD24CA80B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29204" y="0"/>
            <a:ext cx="1333134" cy="624334"/>
          </a:xfrm>
          <a:prstGeom prst="rect">
            <a:avLst/>
          </a:prstGeom>
        </p:spPr>
      </p:pic>
    </p:spTree>
    <p:extLst>
      <p:ext uri="{BB962C8B-B14F-4D97-AF65-F5344CB8AC3E}">
        <p14:creationId xmlns:p14="http://schemas.microsoft.com/office/powerpoint/2010/main" val="7277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740C274-9637-4F3B-82C7-BEE3916191DA}"/>
              </a:ext>
            </a:extLst>
          </p:cNvPr>
          <p:cNvCxnSpPr>
            <a:cxnSpLocks/>
          </p:cNvCxnSpPr>
          <p:nvPr/>
        </p:nvCxnSpPr>
        <p:spPr>
          <a:xfrm>
            <a:off x="17015" y="639703"/>
            <a:ext cx="12137987" cy="0"/>
          </a:xfrm>
          <a:prstGeom prst="line">
            <a:avLst/>
          </a:prstGeom>
          <a:ln w="38100">
            <a:solidFill>
              <a:srgbClr val="C3AA6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0D7F29-0026-4982-B059-99DE7D9D0C1E}"/>
              </a:ext>
            </a:extLst>
          </p:cNvPr>
          <p:cNvSpPr/>
          <p:nvPr/>
        </p:nvSpPr>
        <p:spPr>
          <a:xfrm>
            <a:off x="17015" y="129659"/>
            <a:ext cx="2108269" cy="369332"/>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endParaRPr lang="en-US" b="1" dirty="0">
              <a:latin typeface="Sakkal Majalla" panose="02000000000000000000" pitchFamily="2" charset="-78"/>
              <a:cs typeface="Sakkal Majalla" panose="02000000000000000000" pitchFamily="2" charset="-78"/>
            </a:endParaRPr>
          </a:p>
        </p:txBody>
      </p:sp>
      <p:cxnSp>
        <p:nvCxnSpPr>
          <p:cNvPr id="16" name="Straight Connector 15">
            <a:extLst>
              <a:ext uri="{FF2B5EF4-FFF2-40B4-BE49-F238E27FC236}">
                <a16:creationId xmlns:a16="http://schemas.microsoft.com/office/drawing/2014/main" id="{BC5CD6CF-39BF-4882-BBD4-39FD9C57D5F6}"/>
              </a:ext>
            </a:extLst>
          </p:cNvPr>
          <p:cNvCxnSpPr/>
          <p:nvPr/>
        </p:nvCxnSpPr>
        <p:spPr>
          <a:xfrm>
            <a:off x="2257425" y="38662"/>
            <a:ext cx="0" cy="551326"/>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graphicFrame>
        <p:nvGraphicFramePr>
          <p:cNvPr id="12" name="Table 11">
            <a:extLst>
              <a:ext uri="{FF2B5EF4-FFF2-40B4-BE49-F238E27FC236}">
                <a16:creationId xmlns:a16="http://schemas.microsoft.com/office/drawing/2014/main" id="{F8AEE690-4C31-4B28-9911-3D88C7ADD27B}"/>
              </a:ext>
            </a:extLst>
          </p:cNvPr>
          <p:cNvGraphicFramePr>
            <a:graphicFrameLocks noGrp="1"/>
          </p:cNvGraphicFramePr>
          <p:nvPr>
            <p:extLst>
              <p:ext uri="{D42A27DB-BD31-4B8C-83A1-F6EECF244321}">
                <p14:modId xmlns:p14="http://schemas.microsoft.com/office/powerpoint/2010/main" val="4134446376"/>
              </p:ext>
            </p:extLst>
          </p:nvPr>
        </p:nvGraphicFramePr>
        <p:xfrm>
          <a:off x="665165" y="2169436"/>
          <a:ext cx="11197502" cy="2194560"/>
        </p:xfrm>
        <a:graphic>
          <a:graphicData uri="http://schemas.openxmlformats.org/drawingml/2006/table">
            <a:tbl>
              <a:tblPr rtl="1" firstRow="1" firstCol="1" bandRow="1">
                <a:tableStyleId>{C083E6E3-FA7D-4D7B-A595-EF9225AFEA82}</a:tableStyleId>
              </a:tblPr>
              <a:tblGrid>
                <a:gridCol w="2051380">
                  <a:extLst>
                    <a:ext uri="{9D8B030D-6E8A-4147-A177-3AD203B41FA5}">
                      <a16:colId xmlns:a16="http://schemas.microsoft.com/office/drawing/2014/main" val="2026376713"/>
                    </a:ext>
                  </a:extLst>
                </a:gridCol>
                <a:gridCol w="9146122">
                  <a:extLst>
                    <a:ext uri="{9D8B030D-6E8A-4147-A177-3AD203B41FA5}">
                      <a16:colId xmlns:a16="http://schemas.microsoft.com/office/drawing/2014/main" val="2852005302"/>
                    </a:ext>
                  </a:extLst>
                </a:gridCol>
              </a:tblGrid>
              <a:tr h="391126">
                <a:tc>
                  <a:txBody>
                    <a:bodyPr/>
                    <a:lstStyle/>
                    <a:p>
                      <a:pPr marL="0" marR="0" algn="r" rtl="1">
                        <a:spcBef>
                          <a:spcPts val="0"/>
                        </a:spcBef>
                        <a:spcAft>
                          <a:spcPts val="0"/>
                        </a:spcAft>
                      </a:pPr>
                      <a:r>
                        <a:rPr lang="ar-SA" sz="1600" dirty="0">
                          <a:solidFill>
                            <a:srgbClr val="C45911"/>
                          </a:solidFill>
                          <a:effectLst/>
                          <a:latin typeface="Sakkal Majalla" panose="02000000000000000000" pitchFamily="2" charset="-78"/>
                          <a:cs typeface="Sakkal Majalla" panose="02000000000000000000" pitchFamily="2" charset="-78"/>
                        </a:rPr>
                        <a:t> </a:t>
                      </a:r>
                      <a:endParaRPr lang="en-US" sz="1600" dirty="0">
                        <a:effectLst/>
                        <a:latin typeface="Sakkal Majalla" panose="02000000000000000000" pitchFamily="2" charset="-78"/>
                        <a:cs typeface="Sakkal Majalla" panose="02000000000000000000" pitchFamily="2" charset="-78"/>
                      </a:endParaRPr>
                    </a:p>
                    <a:p>
                      <a:pPr marL="0" marR="0" algn="r" rtl="1">
                        <a:spcBef>
                          <a:spcPts val="0"/>
                        </a:spcBef>
                        <a:spcAft>
                          <a:spcPts val="0"/>
                        </a:spcAft>
                      </a:pPr>
                      <a:r>
                        <a:rPr lang="ar-BH" sz="1600" dirty="0">
                          <a:solidFill>
                            <a:srgbClr val="C45911"/>
                          </a:solidFill>
                          <a:effectLst/>
                          <a:latin typeface="Sakkal Majalla" panose="02000000000000000000" pitchFamily="2" charset="-78"/>
                          <a:cs typeface="Sakkal Majalla" panose="02000000000000000000" pitchFamily="2" charset="-78"/>
                        </a:rPr>
                        <a:t>الخطة التنسيقية والاستراتيجية الأمن الغذائي وتنفيذها</a:t>
                      </a:r>
                      <a:endParaRPr lang="en-US" sz="1600" dirty="0">
                        <a:solidFill>
                          <a:srgbClr val="C45911"/>
                        </a:solidFill>
                        <a:effectLst/>
                        <a:latin typeface="Sakkal Majalla" panose="02000000000000000000" pitchFamily="2" charset="-78"/>
                        <a:cs typeface="Sakkal Majalla" panose="02000000000000000000" pitchFamily="2" charset="-78"/>
                      </a:endParaRPr>
                    </a:p>
                  </a:txBody>
                  <a:tcPr marL="68580" marR="68580" marT="0" marB="0"/>
                </a:tc>
                <a:tc>
                  <a:txBody>
                    <a:bodyPr/>
                    <a:lstStyle/>
                    <a:p>
                      <a:pPr marL="0" marR="0" algn="r" rtl="1">
                        <a:spcBef>
                          <a:spcPts val="0"/>
                        </a:spcBef>
                        <a:spcAft>
                          <a:spcPts val="0"/>
                        </a:spcAft>
                      </a:pPr>
                      <a:r>
                        <a:rPr lang="ar-SA" sz="1600" dirty="0">
                          <a:solidFill>
                            <a:srgbClr val="262626"/>
                          </a:solidFill>
                          <a:effectLst/>
                          <a:latin typeface="Sakkal Majalla" panose="02000000000000000000" pitchFamily="2" charset="-78"/>
                          <a:cs typeface="Sakkal Majalla" panose="02000000000000000000" pitchFamily="2" charset="-78"/>
                        </a:rPr>
                        <a:t> </a:t>
                      </a:r>
                      <a:endParaRPr lang="en-US" sz="1600" dirty="0">
                        <a:effectLst/>
                        <a:latin typeface="Sakkal Majalla" panose="02000000000000000000" pitchFamily="2" charset="-78"/>
                        <a:cs typeface="Sakkal Majalla" panose="02000000000000000000" pitchFamily="2" charset="-78"/>
                      </a:endParaRPr>
                    </a:p>
                    <a:p>
                      <a:pPr marL="342900" marR="0" lvl="0" indent="-342900" algn="r" rtl="1">
                        <a:spcBef>
                          <a:spcPts val="0"/>
                        </a:spcBef>
                        <a:spcAft>
                          <a:spcPts val="0"/>
                        </a:spcAft>
                        <a:buFont typeface="Wingdings" panose="05000000000000000000" pitchFamily="2" charset="2"/>
                        <a:buChar char=""/>
                      </a:pPr>
                      <a:r>
                        <a:rPr lang="ar-BH" sz="1600" dirty="0">
                          <a:solidFill>
                            <a:srgbClr val="262626"/>
                          </a:solidFill>
                          <a:effectLst/>
                          <a:latin typeface="Sakkal Majalla" panose="02000000000000000000" pitchFamily="2" charset="-78"/>
                          <a:cs typeface="Sakkal Majalla" panose="02000000000000000000" pitchFamily="2" charset="-78"/>
                        </a:rPr>
                        <a:t>الأمن الغذائي متعدد الابعاد ويتطلب تنسيق الجهود من مختلف المؤسسات الحكومية والقطاع الخاص والمؤسسات الاكاديمية وجميع القطاعات ذات الصلة .</a:t>
                      </a:r>
                    </a:p>
                    <a:p>
                      <a:pPr marL="342900" marR="0" lvl="0" indent="-342900" algn="r" rtl="1">
                        <a:spcBef>
                          <a:spcPts val="0"/>
                        </a:spcBef>
                        <a:spcAft>
                          <a:spcPts val="0"/>
                        </a:spcAft>
                        <a:buFont typeface="Wingdings" panose="05000000000000000000" pitchFamily="2" charset="2"/>
                        <a:buChar char=""/>
                      </a:pPr>
                      <a:r>
                        <a:rPr lang="ar-BH" sz="1600" dirty="0">
                          <a:solidFill>
                            <a:srgbClr val="262626"/>
                          </a:solidFill>
                          <a:effectLst/>
                          <a:latin typeface="Sakkal Majalla" panose="02000000000000000000" pitchFamily="2" charset="-78"/>
                          <a:cs typeface="Sakkal Majalla" panose="02000000000000000000" pitchFamily="2" charset="-78"/>
                        </a:rPr>
                        <a:t>بناءً على المشاورات التي تمت على مدار تطوير هذه الاستراتيجية ، تفضل حكومة مملكة البحرين عدم انشاء كيان جديد لإدارة استراتيجية الأمن الغذائي وتنفيذها.</a:t>
                      </a:r>
                    </a:p>
                    <a:p>
                      <a:pPr marL="342900" marR="0" lvl="0" indent="-342900" algn="r" rtl="1">
                        <a:spcBef>
                          <a:spcPts val="0"/>
                        </a:spcBef>
                        <a:spcAft>
                          <a:spcPts val="0"/>
                        </a:spcAft>
                        <a:buFont typeface="Wingdings" panose="05000000000000000000" pitchFamily="2" charset="2"/>
                        <a:buChar char=""/>
                      </a:pPr>
                      <a:r>
                        <a:rPr lang="ar-BH" sz="1600" dirty="0">
                          <a:solidFill>
                            <a:srgbClr val="262626"/>
                          </a:solidFill>
                          <a:effectLst/>
                          <a:latin typeface="Sakkal Majalla" panose="02000000000000000000" pitchFamily="2" charset="-78"/>
                          <a:cs typeface="Sakkal Majalla" panose="02000000000000000000" pitchFamily="2" charset="-78"/>
                        </a:rPr>
                        <a:t>يمكن اعتماد هيكلية مشابهة للجنة الوزارية لمشروعات التنمية والبنية التحتية لإدارة استراتيجية الأمن الغذائي وتنفيذها ورصدها.</a:t>
                      </a:r>
                    </a:p>
                    <a:p>
                      <a:pPr marL="342900" marR="0" lvl="0" indent="-342900" algn="r" rtl="1">
                        <a:spcBef>
                          <a:spcPts val="0"/>
                        </a:spcBef>
                        <a:spcAft>
                          <a:spcPts val="0"/>
                        </a:spcAft>
                        <a:buFont typeface="Wingdings" panose="05000000000000000000" pitchFamily="2" charset="2"/>
                        <a:buChar char=""/>
                      </a:pPr>
                      <a:r>
                        <a:rPr lang="ar-BH" sz="1600" dirty="0">
                          <a:solidFill>
                            <a:srgbClr val="262626"/>
                          </a:solidFill>
                          <a:effectLst/>
                          <a:latin typeface="Sakkal Majalla" panose="02000000000000000000" pitchFamily="2" charset="-78"/>
                          <a:cs typeface="Sakkal Majalla" panose="02000000000000000000" pitchFamily="2" charset="-78"/>
                        </a:rPr>
                        <a:t>وبالتالي، انشاء لجنة وزارية أو مجلس أعلى للأمن الغذائي تحت مسؤولية مكتب رئيس الوزراء . سوف يتضمن ذلك استيفاء الأهداف المتعلقة بالأمن الغذائي في البحرين على المدى المتوسط والبعيد.</a:t>
                      </a:r>
                      <a:endParaRPr lang="en-US" sz="1600" dirty="0">
                        <a:solidFill>
                          <a:srgbClr val="262626"/>
                        </a:solidFill>
                        <a:effectLst/>
                        <a:latin typeface="Sakkal Majalla" panose="02000000000000000000" pitchFamily="2" charset="-78"/>
                        <a:cs typeface="Sakkal Majalla" panose="02000000000000000000" pitchFamily="2" charset="-78"/>
                      </a:endParaRPr>
                    </a:p>
                    <a:p>
                      <a:pPr marL="200025" marR="0" algn="r" rtl="1">
                        <a:spcBef>
                          <a:spcPts val="0"/>
                        </a:spcBef>
                        <a:spcAft>
                          <a:spcPts val="0"/>
                        </a:spcAft>
                      </a:pPr>
                      <a:r>
                        <a:rPr lang="ar-SA" sz="1600" dirty="0">
                          <a:solidFill>
                            <a:srgbClr val="262626"/>
                          </a:solidFill>
                          <a:effectLst/>
                          <a:latin typeface="Sakkal Majalla" panose="02000000000000000000" pitchFamily="2" charset="-78"/>
                          <a:cs typeface="Sakkal Majalla" panose="02000000000000000000" pitchFamily="2" charset="-78"/>
                        </a:rPr>
                        <a:t> </a:t>
                      </a:r>
                      <a:endParaRPr lang="en-US" sz="1600" dirty="0">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tc>
                <a:extLst>
                  <a:ext uri="{0D108BD9-81ED-4DB2-BD59-A6C34878D82A}">
                    <a16:rowId xmlns:a16="http://schemas.microsoft.com/office/drawing/2014/main" val="288484399"/>
                  </a:ext>
                </a:extLst>
              </a:tr>
            </a:tbl>
          </a:graphicData>
        </a:graphic>
      </p:graphicFrame>
      <p:sp>
        <p:nvSpPr>
          <p:cNvPr id="10" name="TextBox 9">
            <a:extLst>
              <a:ext uri="{FF2B5EF4-FFF2-40B4-BE49-F238E27FC236}">
                <a16:creationId xmlns:a16="http://schemas.microsoft.com/office/drawing/2014/main" id="{311D82FC-361F-4E60-ADCC-A5D30563420F}"/>
              </a:ext>
            </a:extLst>
          </p:cNvPr>
          <p:cNvSpPr txBox="1"/>
          <p:nvPr/>
        </p:nvSpPr>
        <p:spPr>
          <a:xfrm>
            <a:off x="5429378" y="136522"/>
            <a:ext cx="6112276" cy="385042"/>
          </a:xfrm>
          <a:prstGeom prst="rect">
            <a:avLst/>
          </a:prstGeom>
          <a:noFill/>
        </p:spPr>
        <p:txBody>
          <a:bodyPr wrap="square">
            <a:spAutoFit/>
          </a:bodyPr>
          <a:lstStyle/>
          <a:p>
            <a:pPr marL="0" marR="0" algn="r" rtl="1">
              <a:lnSpc>
                <a:spcPct val="115000"/>
              </a:lnSpc>
              <a:spcBef>
                <a:spcPts val="1800"/>
              </a:spcBef>
              <a:spcAft>
                <a:spcPts val="200"/>
              </a:spcAft>
            </a:pPr>
            <a:r>
              <a:rPr lang="ar-BH" b="1" kern="0"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التوصيات</a:t>
            </a:r>
            <a:endParaRPr lang="en-US" sz="1800" b="1" kern="0"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3" name="Graphic 2" descr="Clipboard Partially Checked outline">
            <a:extLst>
              <a:ext uri="{FF2B5EF4-FFF2-40B4-BE49-F238E27FC236}">
                <a16:creationId xmlns:a16="http://schemas.microsoft.com/office/drawing/2014/main" id="{6103BF2C-AD06-4CFE-87CB-DC19E6E2DE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57661" y="-9091"/>
            <a:ext cx="551326" cy="551326"/>
          </a:xfrm>
          <a:prstGeom prst="rect">
            <a:avLst/>
          </a:prstGeom>
        </p:spPr>
      </p:pic>
      <p:sp>
        <p:nvSpPr>
          <p:cNvPr id="11" name="Oval 10">
            <a:extLst>
              <a:ext uri="{FF2B5EF4-FFF2-40B4-BE49-F238E27FC236}">
                <a16:creationId xmlns:a16="http://schemas.microsoft.com/office/drawing/2014/main" id="{87446674-C63E-4B5D-8D2D-A5752C0F3340}"/>
              </a:ext>
            </a:extLst>
          </p:cNvPr>
          <p:cNvSpPr/>
          <p:nvPr/>
        </p:nvSpPr>
        <p:spPr>
          <a:xfrm>
            <a:off x="10746084" y="3145156"/>
            <a:ext cx="780751" cy="780751"/>
          </a:xfrm>
          <a:prstGeom prst="ellipse">
            <a:avLst/>
          </a:prstGeom>
          <a:solidFill>
            <a:schemeClr val="accent3">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7" name="Graphic 6" descr="Bar graph with upward trend outline">
            <a:extLst>
              <a:ext uri="{FF2B5EF4-FFF2-40B4-BE49-F238E27FC236}">
                <a16:creationId xmlns:a16="http://schemas.microsoft.com/office/drawing/2014/main" id="{687A53AE-D2D7-450B-BB46-7726D24999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72658" y="3271730"/>
            <a:ext cx="527601" cy="52760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AC55880-7384-4C5D-941B-515C06306A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9204" y="0"/>
            <a:ext cx="1333134" cy="624334"/>
          </a:xfrm>
          <a:prstGeom prst="rect">
            <a:avLst/>
          </a:prstGeom>
        </p:spPr>
      </p:pic>
    </p:spTree>
    <p:extLst>
      <p:ext uri="{BB962C8B-B14F-4D97-AF65-F5344CB8AC3E}">
        <p14:creationId xmlns:p14="http://schemas.microsoft.com/office/powerpoint/2010/main" val="1820620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740C274-9637-4F3B-82C7-BEE3916191DA}"/>
              </a:ext>
            </a:extLst>
          </p:cNvPr>
          <p:cNvCxnSpPr>
            <a:cxnSpLocks/>
          </p:cNvCxnSpPr>
          <p:nvPr/>
        </p:nvCxnSpPr>
        <p:spPr>
          <a:xfrm>
            <a:off x="17015" y="639703"/>
            <a:ext cx="12137987" cy="0"/>
          </a:xfrm>
          <a:prstGeom prst="line">
            <a:avLst/>
          </a:prstGeom>
          <a:ln w="38100">
            <a:solidFill>
              <a:srgbClr val="C3AA6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0D7F29-0026-4982-B059-99DE7D9D0C1E}"/>
              </a:ext>
            </a:extLst>
          </p:cNvPr>
          <p:cNvSpPr/>
          <p:nvPr/>
        </p:nvSpPr>
        <p:spPr>
          <a:xfrm>
            <a:off x="17015" y="129659"/>
            <a:ext cx="2108269" cy="369332"/>
          </a:xfrm>
          <a:prstGeom prst="rect">
            <a:avLst/>
          </a:prstGeom>
        </p:spPr>
        <p:txBody>
          <a:bodyPr wrap="none">
            <a:spAutoFit/>
          </a:bodyPr>
          <a:lstStyle/>
          <a:p>
            <a:r>
              <a:rPr lang="ar-BH" b="1" dirty="0">
                <a:latin typeface="Sakkal Majalla" panose="02000000000000000000" pitchFamily="2" charset="-78"/>
                <a:cs typeface="Sakkal Majalla" panose="02000000000000000000" pitchFamily="2" charset="-78"/>
              </a:rPr>
              <a:t>وكالة الزراعة والثروة البحرية</a:t>
            </a:r>
            <a:endParaRPr lang="en-US" b="1" dirty="0">
              <a:latin typeface="Sakkal Majalla" panose="02000000000000000000" pitchFamily="2" charset="-78"/>
              <a:cs typeface="Sakkal Majalla" panose="02000000000000000000" pitchFamily="2" charset="-78"/>
            </a:endParaRPr>
          </a:p>
        </p:txBody>
      </p:sp>
      <p:cxnSp>
        <p:nvCxnSpPr>
          <p:cNvPr id="16" name="Straight Connector 15">
            <a:extLst>
              <a:ext uri="{FF2B5EF4-FFF2-40B4-BE49-F238E27FC236}">
                <a16:creationId xmlns:a16="http://schemas.microsoft.com/office/drawing/2014/main" id="{BC5CD6CF-39BF-4882-BBD4-39FD9C57D5F6}"/>
              </a:ext>
            </a:extLst>
          </p:cNvPr>
          <p:cNvCxnSpPr/>
          <p:nvPr/>
        </p:nvCxnSpPr>
        <p:spPr>
          <a:xfrm>
            <a:off x="2257425" y="38662"/>
            <a:ext cx="0" cy="551326"/>
          </a:xfrm>
          <a:prstGeom prst="line">
            <a:avLst/>
          </a:prstGeom>
          <a:ln w="28575">
            <a:solidFill>
              <a:srgbClr val="D9C793"/>
            </a:solidFill>
          </a:ln>
        </p:spPr>
        <p:style>
          <a:lnRef idx="1">
            <a:schemeClr val="accent3"/>
          </a:lnRef>
          <a:fillRef idx="0">
            <a:schemeClr val="accent3"/>
          </a:fillRef>
          <a:effectRef idx="0">
            <a:schemeClr val="accent3"/>
          </a:effectRef>
          <a:fontRef idx="minor">
            <a:schemeClr val="tx1"/>
          </a:fontRef>
        </p:style>
      </p:cxnSp>
      <p:sp>
        <p:nvSpPr>
          <p:cNvPr id="14" name="TextBox 13">
            <a:extLst>
              <a:ext uri="{FF2B5EF4-FFF2-40B4-BE49-F238E27FC236}">
                <a16:creationId xmlns:a16="http://schemas.microsoft.com/office/drawing/2014/main" id="{162F716A-0FCB-4722-A435-04A9236A0D71}"/>
              </a:ext>
            </a:extLst>
          </p:cNvPr>
          <p:cNvSpPr txBox="1"/>
          <p:nvPr/>
        </p:nvSpPr>
        <p:spPr>
          <a:xfrm>
            <a:off x="1430019" y="875645"/>
            <a:ext cx="9636782"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تطوير برنامج وطني لدعم الامن الغذائي</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2" name="TextBox 21">
            <a:extLst>
              <a:ext uri="{FF2B5EF4-FFF2-40B4-BE49-F238E27FC236}">
                <a16:creationId xmlns:a16="http://schemas.microsoft.com/office/drawing/2014/main" id="{29B4A544-28C1-46DC-A0B4-5FDAA94847D5}"/>
              </a:ext>
            </a:extLst>
          </p:cNvPr>
          <p:cNvSpPr txBox="1"/>
          <p:nvPr/>
        </p:nvSpPr>
        <p:spPr>
          <a:xfrm>
            <a:off x="1398589" y="1418188"/>
            <a:ext cx="9668211"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العمل كهيئة استشارية للسياسات الداعمة والتنسيق والاشراف على جميع الأنشطة ذات الصلة</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3" name="TextBox 22">
            <a:extLst>
              <a:ext uri="{FF2B5EF4-FFF2-40B4-BE49-F238E27FC236}">
                <a16:creationId xmlns:a16="http://schemas.microsoft.com/office/drawing/2014/main" id="{155A1BE8-825D-429C-84F2-A1F917C707CD}"/>
              </a:ext>
            </a:extLst>
          </p:cNvPr>
          <p:cNvSpPr txBox="1"/>
          <p:nvPr/>
        </p:nvSpPr>
        <p:spPr>
          <a:xfrm>
            <a:off x="1430019" y="1974445"/>
            <a:ext cx="9636781"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ضمان تكامل مبادرات الدعم بين الجهات</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5" name="TextBox 24">
            <a:extLst>
              <a:ext uri="{FF2B5EF4-FFF2-40B4-BE49-F238E27FC236}">
                <a16:creationId xmlns:a16="http://schemas.microsoft.com/office/drawing/2014/main" id="{0BB7BA20-FA7D-424C-931A-30EDB2A6A83A}"/>
              </a:ext>
            </a:extLst>
          </p:cNvPr>
          <p:cNvSpPr txBox="1"/>
          <p:nvPr/>
        </p:nvSpPr>
        <p:spPr>
          <a:xfrm>
            <a:off x="1414303" y="2531997"/>
            <a:ext cx="9636781"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مراجعة التقدم العام في تنفيذ استراتيجية الأمن الغذائي ومراقبة كيفية مساهمة الخطط والسياسات والأنشطة في الغايات المستهدفة</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6" name="TextBox 25">
            <a:extLst>
              <a:ext uri="{FF2B5EF4-FFF2-40B4-BE49-F238E27FC236}">
                <a16:creationId xmlns:a16="http://schemas.microsoft.com/office/drawing/2014/main" id="{EE6102AB-92E1-4982-A319-6CD51D4537C8}"/>
              </a:ext>
            </a:extLst>
          </p:cNvPr>
          <p:cNvSpPr txBox="1"/>
          <p:nvPr/>
        </p:nvSpPr>
        <p:spPr>
          <a:xfrm>
            <a:off x="1398589" y="3099246"/>
            <a:ext cx="9636781"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تقييم الدروس والقيود الرئيسية المستقاة من التنفيذ ، وكذلك المخاطر المستقبلية والممارسات الجيدة التي يمكن توسيع نطاقها</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7" name="TextBox 26">
            <a:extLst>
              <a:ext uri="{FF2B5EF4-FFF2-40B4-BE49-F238E27FC236}">
                <a16:creationId xmlns:a16="http://schemas.microsoft.com/office/drawing/2014/main" id="{264905CE-E782-4CDB-A675-813918AA6782}"/>
              </a:ext>
            </a:extLst>
          </p:cNvPr>
          <p:cNvSpPr txBox="1"/>
          <p:nvPr/>
        </p:nvSpPr>
        <p:spPr>
          <a:xfrm>
            <a:off x="1398588" y="3666225"/>
            <a:ext cx="9652495"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اجراء المراجعات السنوية للاستراتيجية واقتراح الأوليات والاهداف السنوية الي يجب الوفاء بها</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8" name="TextBox 27">
            <a:extLst>
              <a:ext uri="{FF2B5EF4-FFF2-40B4-BE49-F238E27FC236}">
                <a16:creationId xmlns:a16="http://schemas.microsoft.com/office/drawing/2014/main" id="{EC04AB53-DDC6-4F39-9953-8795C81DBD66}"/>
              </a:ext>
            </a:extLst>
          </p:cNvPr>
          <p:cNvSpPr txBox="1"/>
          <p:nvPr/>
        </p:nvSpPr>
        <p:spPr>
          <a:xfrm>
            <a:off x="1398589" y="4199848"/>
            <a:ext cx="9652496"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التأكد من ابلاغ التوجيهات والقرارات لجميع الشركاء لضمان التنفيذ الفعال</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9" name="TextBox 28">
            <a:extLst>
              <a:ext uri="{FF2B5EF4-FFF2-40B4-BE49-F238E27FC236}">
                <a16:creationId xmlns:a16="http://schemas.microsoft.com/office/drawing/2014/main" id="{C0864143-7D89-40B4-8EE4-7F243061F5AD}"/>
              </a:ext>
            </a:extLst>
          </p:cNvPr>
          <p:cNvSpPr txBox="1"/>
          <p:nvPr/>
        </p:nvSpPr>
        <p:spPr>
          <a:xfrm>
            <a:off x="1414303" y="4747200"/>
            <a:ext cx="9636780"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lnSpc>
                <a:spcPct val="115000"/>
              </a:lnSpc>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الاشراف على إدارة الاحتياطيات الاستراتيجية من خلال لجنة فرعية خاصة، ويشمل عملها وضع آلية لمراقبة المخزونات العامة والخاصة</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0" name="TextBox 29">
            <a:extLst>
              <a:ext uri="{FF2B5EF4-FFF2-40B4-BE49-F238E27FC236}">
                <a16:creationId xmlns:a16="http://schemas.microsoft.com/office/drawing/2014/main" id="{9D364872-5237-468A-9D8F-0BAF7042E103}"/>
              </a:ext>
            </a:extLst>
          </p:cNvPr>
          <p:cNvSpPr txBox="1"/>
          <p:nvPr/>
        </p:nvSpPr>
        <p:spPr>
          <a:xfrm>
            <a:off x="1398588" y="5310083"/>
            <a:ext cx="9668212" cy="41088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إنشاء مجموعات عمل حسب الاقتضاء لتنسيق الإجراءات المتعلقة بالأمن الغذائي والتنويع الغذائي</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2" name="TextBox 31">
            <a:extLst>
              <a:ext uri="{FF2B5EF4-FFF2-40B4-BE49-F238E27FC236}">
                <a16:creationId xmlns:a16="http://schemas.microsoft.com/office/drawing/2014/main" id="{5800ED12-BEA7-47A6-9265-A5E4083D3F78}"/>
              </a:ext>
            </a:extLst>
          </p:cNvPr>
          <p:cNvSpPr txBox="1"/>
          <p:nvPr/>
        </p:nvSpPr>
        <p:spPr>
          <a:xfrm>
            <a:off x="1379720" y="5828409"/>
            <a:ext cx="9687079" cy="72943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algn="ctr" rtl="1">
              <a:lnSpc>
                <a:spcPct val="115000"/>
              </a:lnSpc>
              <a:spcBef>
                <a:spcPts val="0"/>
              </a:spcBef>
              <a:spcAft>
                <a:spcPts val="1000"/>
              </a:spcAft>
            </a:pP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اقتراح السياسات والتشريعات اللازمة لتعزيز تدابير الأمن الغذائي ، بما في ذلك ما يتعلق بالإنتاج المحلي، وفقد الأغذية وهدرها ، والاستثمارات والتجارية</a:t>
            </a:r>
            <a:endParaRPr lang="en-US"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0" name="TextBox 19">
            <a:extLst>
              <a:ext uri="{FF2B5EF4-FFF2-40B4-BE49-F238E27FC236}">
                <a16:creationId xmlns:a16="http://schemas.microsoft.com/office/drawing/2014/main" id="{95679A58-1D5C-43C2-8B73-15A7D9F854DD}"/>
              </a:ext>
            </a:extLst>
          </p:cNvPr>
          <p:cNvSpPr txBox="1"/>
          <p:nvPr/>
        </p:nvSpPr>
        <p:spPr>
          <a:xfrm>
            <a:off x="6471941" y="151216"/>
            <a:ext cx="5395311" cy="400110"/>
          </a:xfrm>
          <a:prstGeom prst="rect">
            <a:avLst/>
          </a:prstGeom>
          <a:noFill/>
        </p:spPr>
        <p:txBody>
          <a:bodyPr wrap="square">
            <a:spAutoFit/>
          </a:bodyPr>
          <a:lstStyle/>
          <a:p>
            <a:pPr marL="0" marR="0" algn="ctr" rtl="1">
              <a:spcBef>
                <a:spcPts val="200"/>
              </a:spcBef>
              <a:spcAft>
                <a:spcPts val="0"/>
              </a:spcAft>
            </a:pPr>
            <a:r>
              <a:rPr lang="ar-BH" sz="2000" b="1" dirty="0">
                <a:solidFill>
                  <a:srgbClr val="C00000"/>
                </a:solidFill>
                <a:effectLst/>
                <a:latin typeface="Sakkal Majalla" panose="02000000000000000000" pitchFamily="2" charset="-78"/>
                <a:ea typeface="DengXian Light" panose="02010600030101010101" pitchFamily="2" charset="-122"/>
                <a:cs typeface="Sakkal Majalla" panose="02000000000000000000" pitchFamily="2" charset="-78"/>
              </a:rPr>
              <a:t>الأهداف العامة لتشكيل مجلس لدعم الأمن الغذائي بمملكة البحرين</a:t>
            </a:r>
            <a:endParaRPr lang="en-US" sz="2000" b="1" dirty="0">
              <a:solidFill>
                <a:srgbClr val="C00000"/>
              </a:solidFill>
              <a:effectLst/>
              <a:latin typeface="Sakkal Majalla" panose="02000000000000000000" pitchFamily="2" charset="-78"/>
              <a:ea typeface="DengXian Light" panose="02010600030101010101" pitchFamily="2" charset="-122"/>
              <a:cs typeface="Sakkal Majalla" panose="02000000000000000000" pitchFamily="2" charset="-78"/>
            </a:endParaRPr>
          </a:p>
        </p:txBody>
      </p:sp>
      <p:pic>
        <p:nvPicPr>
          <p:cNvPr id="19" name="Picture 18" descr="A picture containing text&#10;&#10;Description automatically generated">
            <a:extLst>
              <a:ext uri="{FF2B5EF4-FFF2-40B4-BE49-F238E27FC236}">
                <a16:creationId xmlns:a16="http://schemas.microsoft.com/office/drawing/2014/main" id="{42070589-5EC9-4350-8C1B-0C6C67A11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9204" y="0"/>
            <a:ext cx="1333134" cy="624334"/>
          </a:xfrm>
          <a:prstGeom prst="rect">
            <a:avLst/>
          </a:prstGeom>
        </p:spPr>
      </p:pic>
    </p:spTree>
    <p:extLst>
      <p:ext uri="{BB962C8B-B14F-4D97-AF65-F5344CB8AC3E}">
        <p14:creationId xmlns:p14="http://schemas.microsoft.com/office/powerpoint/2010/main" val="10985834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1">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10A14E8E-D634-46FE-88FF-30CC91BE1ADD}" vid="{4F8FBD9C-D414-452E-8E06-7963E8A336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34660</TotalTime>
  <Words>1994</Words>
  <Application>Microsoft Office PowerPoint</Application>
  <PresentationFormat>Widescreen</PresentationFormat>
  <Paragraphs>306</Paragraphs>
  <Slides>22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2" baseType="lpstr">
      <vt:lpstr>Arial</vt:lpstr>
      <vt:lpstr>Calibri</vt:lpstr>
      <vt:lpstr>Calibri Light</vt:lpstr>
      <vt:lpstr>Cambria</vt:lpstr>
      <vt:lpstr>Sakkal Majalla</vt:lpstr>
      <vt:lpstr>Symbol</vt:lpstr>
      <vt:lpstr>Wingdings</vt:lpstr>
      <vt:lpstr>Theme1</vt:lpstr>
      <vt:lpstr>think-cell Slide</vt:lpstr>
      <vt:lpstr>Document</vt:lpstr>
      <vt:lpstr>استراتيجية الأمن الغذائي في مملكة البحرين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وشكراً لاستماعكم!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fatima.abdulghani@fdpm.gov.bh</dc:creator>
  <cp:lastModifiedBy>Ameena Mohammed Al Quood</cp:lastModifiedBy>
  <cp:revision>944</cp:revision>
  <cp:lastPrinted>2021-06-20T06:54:20Z</cp:lastPrinted>
  <dcterms:created xsi:type="dcterms:W3CDTF">2016-05-18T17:42:06Z</dcterms:created>
  <dcterms:modified xsi:type="dcterms:W3CDTF">2021-06-21T05:36:30Z</dcterms:modified>
</cp:coreProperties>
</file>